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3" r:id="rId2"/>
    <p:sldId id="265" r:id="rId3"/>
    <p:sldId id="267" r:id="rId4"/>
    <p:sldId id="257" r:id="rId5"/>
    <p:sldId id="258" r:id="rId6"/>
    <p:sldId id="259" r:id="rId7"/>
    <p:sldId id="260" r:id="rId8"/>
    <p:sldId id="261" r:id="rId9"/>
    <p:sldId id="262" r:id="rId10"/>
    <p:sldId id="264" r:id="rId11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4203268F-DE3F-4808-BDB3-C20F2DA0673B}" type="datetime1">
              <a:rPr lang="en-US" smtClean="0"/>
              <a:t>7/12/2017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8E9C0A57-7BE4-4301-9E08-005933BF0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7236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044B8B-3462-476A-A78B-33F9B4777850}" type="datetime1">
              <a:rPr lang="en-US" smtClean="0"/>
              <a:t>7/12/2017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448175"/>
            <a:ext cx="5661025" cy="4213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175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893175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137608-2A81-40A6-95F6-B111F95A5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9313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137608-2A81-40A6-95F6-B111F95A5D8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77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3CB3E-AF9E-4123-88EA-F31DDC47E0CB}" type="datetime1">
              <a:rPr lang="en-US" smtClean="0"/>
              <a:t>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548F6-CEE9-446E-85A2-956922FE9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322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B126-525E-4F1A-8011-24F19A6BF111}" type="datetime1">
              <a:rPr lang="en-US" smtClean="0"/>
              <a:t>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548F6-CEE9-446E-85A2-956922FE9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90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F76C5-F212-41AF-91E0-894BE854C9FF}" type="datetime1">
              <a:rPr lang="en-US" smtClean="0"/>
              <a:t>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548F6-CEE9-446E-85A2-956922FE9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950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7207-A8D5-4F0A-A951-5E3FF384BF84}" type="datetime1">
              <a:rPr lang="en-US" smtClean="0"/>
              <a:t>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548F6-CEE9-446E-85A2-956922FE9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099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07C43-AD0A-4F5E-8171-A0DEB6805728}" type="datetime1">
              <a:rPr lang="en-US" smtClean="0"/>
              <a:t>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548F6-CEE9-446E-85A2-956922FE9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150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C1CE3-89A0-4A2C-9E82-E6B1F3BCF944}" type="datetime1">
              <a:rPr lang="en-US" smtClean="0"/>
              <a:t>7/12/2017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548F6-CEE9-446E-85A2-956922FE9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914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81647-BF0C-48ED-B5A6-F348D35FD8D7}" type="datetime1">
              <a:rPr lang="en-US" smtClean="0"/>
              <a:t>7/12/2017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548F6-CEE9-446E-85A2-956922FE9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916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9EC4-E5E5-4C89-8BB6-56420D70726F}" type="datetime1">
              <a:rPr lang="en-US" smtClean="0"/>
              <a:t>7/12/2017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548F6-CEE9-446E-85A2-956922FE9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771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734B-9FE3-4964-9BBD-B24E4ED3B564}" type="datetime1">
              <a:rPr lang="en-US" smtClean="0"/>
              <a:t>7/12/2017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548F6-CEE9-446E-85A2-956922FE9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861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F392C-4994-4068-A733-DEA3A590683C}" type="datetime1">
              <a:rPr lang="en-US" smtClean="0"/>
              <a:t>7/12/2017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548F6-CEE9-446E-85A2-956922FE9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347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9944E-61BD-4B47-98F6-8BFB336D504B}" type="datetime1">
              <a:rPr lang="en-US" smtClean="0"/>
              <a:t>7/12/2017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548F6-CEE9-446E-85A2-956922FE9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023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8392B-CD92-44D3-A2CC-992A8339A3B0}" type="datetime1">
              <a:rPr lang="en-US" smtClean="0"/>
              <a:t>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548F6-CEE9-446E-85A2-956922FE9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408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19200"/>
            <a:ext cx="7772400" cy="1470025"/>
          </a:xfrm>
        </p:spPr>
        <p:txBody>
          <a:bodyPr/>
          <a:lstStyle/>
          <a:p>
            <a:r>
              <a:rPr lang="en-US" b="1" dirty="0" smtClean="0"/>
              <a:t>Financial Analysis – Part 2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886200"/>
            <a:ext cx="75438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Professor Eric </a:t>
            </a:r>
            <a:r>
              <a:rPr lang="en-US" dirty="0" err="1" smtClean="0"/>
              <a:t>Carstensen</a:t>
            </a:r>
            <a:endParaRPr lang="en-US" dirty="0" smtClean="0"/>
          </a:p>
          <a:p>
            <a:endParaRPr lang="en-US" sz="2300" dirty="0" smtClean="0"/>
          </a:p>
          <a:p>
            <a:r>
              <a:rPr lang="en-US" dirty="0" err="1" smtClean="0"/>
              <a:t>MiraCosta</a:t>
            </a:r>
            <a:r>
              <a:rPr lang="en-US" dirty="0" smtClean="0"/>
              <a:t> College</a:t>
            </a:r>
          </a:p>
          <a:p>
            <a:endParaRPr lang="en-US" sz="2200" dirty="0" smtClean="0"/>
          </a:p>
          <a:p>
            <a:r>
              <a:rPr lang="en-US" sz="2200" dirty="0" smtClean="0"/>
              <a:t>http://www.miracosta.edu/instruction/accounting/index.html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36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Financial Analysis Part 2 - Concluded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looked at several Ratio Analysis measures as part of this presentation.</a:t>
            </a:r>
          </a:p>
          <a:p>
            <a:r>
              <a:rPr lang="en-US" dirty="0" smtClean="0"/>
              <a:t>Accounting, Managerial Accounting and </a:t>
            </a:r>
            <a:r>
              <a:rPr lang="en-US" dirty="0"/>
              <a:t>F</a:t>
            </a:r>
            <a:r>
              <a:rPr lang="en-US" dirty="0" smtClean="0"/>
              <a:t>inance textbooks contain additional ratios that can be applied, depending on the type of business.</a:t>
            </a:r>
          </a:p>
          <a:p>
            <a:r>
              <a:rPr lang="en-US" dirty="0" smtClean="0"/>
              <a:t>Some companies tailor these standard ratios for use in their own unique business.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383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of Financial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Trend Analysis</a:t>
            </a:r>
          </a:p>
          <a:p>
            <a:pPr lvl="1"/>
            <a:r>
              <a:rPr lang="en-US" dirty="0" smtClean="0"/>
              <a:t>Horizontal Analysis</a:t>
            </a:r>
          </a:p>
          <a:p>
            <a:r>
              <a:rPr lang="en-US" dirty="0" smtClean="0"/>
              <a:t>Vertical Analysis</a:t>
            </a:r>
          </a:p>
          <a:p>
            <a:pPr lvl="1"/>
            <a:r>
              <a:rPr lang="en-US" dirty="0" smtClean="0"/>
              <a:t>Common Size Statements</a:t>
            </a:r>
          </a:p>
          <a:p>
            <a:r>
              <a:rPr lang="en-US" dirty="0" smtClean="0"/>
              <a:t>Comparison to Budget</a:t>
            </a:r>
          </a:p>
          <a:p>
            <a:r>
              <a:rPr lang="en-US" dirty="0" smtClean="0"/>
              <a:t>Comparison to Industry Data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Ratio Analysis</a:t>
            </a:r>
          </a:p>
          <a:p>
            <a:pPr lvl="1"/>
            <a:r>
              <a:rPr lang="en-US" dirty="0" smtClean="0"/>
              <a:t>Liquidity Measures</a:t>
            </a:r>
          </a:p>
          <a:p>
            <a:pPr lvl="1"/>
            <a:r>
              <a:rPr lang="en-US" dirty="0" smtClean="0"/>
              <a:t>Profitability Measures</a:t>
            </a:r>
          </a:p>
          <a:p>
            <a:pPr lvl="1"/>
            <a:r>
              <a:rPr lang="en-US" dirty="0" smtClean="0"/>
              <a:t>Asset Utilization Measures</a:t>
            </a:r>
          </a:p>
          <a:p>
            <a:pPr lvl="1"/>
            <a:r>
              <a:rPr lang="en-US" dirty="0" smtClean="0"/>
              <a:t>Solvency Measures</a:t>
            </a:r>
          </a:p>
          <a:p>
            <a:pPr lvl="1"/>
            <a:r>
              <a:rPr lang="en-US" dirty="0" smtClean="0"/>
              <a:t>Market Prospects Measures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44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Financials for Ratio Analyses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8371028"/>
              </p:ext>
            </p:extLst>
          </p:nvPr>
        </p:nvGraphicFramePr>
        <p:xfrm>
          <a:off x="1371602" y="838181"/>
          <a:ext cx="6553200" cy="5791218"/>
        </p:xfrm>
        <a:graphic>
          <a:graphicData uri="http://schemas.openxmlformats.org/drawingml/2006/table">
            <a:tbl>
              <a:tblPr/>
              <a:tblGrid>
                <a:gridCol w="220704"/>
                <a:gridCol w="1697720"/>
                <a:gridCol w="814905"/>
                <a:gridCol w="161284"/>
                <a:gridCol w="161284"/>
                <a:gridCol w="1612835"/>
                <a:gridCol w="814905"/>
                <a:gridCol w="254658"/>
                <a:gridCol w="814905"/>
              </a:tblGrid>
              <a:tr h="153144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700" b="1" i="1" u="none" strike="noStrike">
                          <a:effectLst/>
                          <a:latin typeface="Tahoma"/>
                        </a:rPr>
                        <a:t>EJ Company's Year 2 Income Statement: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700" b="1" i="1" u="none" strike="noStrike">
                          <a:effectLst/>
                          <a:latin typeface="Tahoma"/>
                        </a:rPr>
                        <a:t>Comparative Balance Sheets for Two (2) Years: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144">
                <a:tc>
                  <a:txBody>
                    <a:bodyPr/>
                    <a:lstStyle/>
                    <a:p>
                      <a:pPr algn="l" fontAlgn="b"/>
                      <a:endParaRPr lang="en-US" sz="700" b="0" i="1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144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Sales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 $       890,000 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700" b="0" i="1" u="none" strike="noStrike">
                          <a:effectLst/>
                          <a:latin typeface="Tahoma"/>
                        </a:rPr>
                        <a:t>Assets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>
                          <a:effectLst/>
                          <a:latin typeface="Tahoma"/>
                        </a:rPr>
                        <a:t>Year 1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>
                          <a:effectLst/>
                          <a:latin typeface="Tahoma"/>
                        </a:rPr>
                        <a:t>Year 2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144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COGS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          570,000 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Cash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 $         20,000 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 $         40,000 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144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Gross Margin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          320,000 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A/R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          110,000 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          130,000 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144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Op. Expenses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          210,000 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Inventory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          190,000 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          170,000 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205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Op. Income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          110,000 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Prepaids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            20,000 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            10,000 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205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Loss on Disposal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            20,000 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Total Current Assets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          340,000 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          350,000 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2205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Income Before Taxes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            90,000 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205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Taxes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            30,000 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Long Term Investments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            30,000 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            30,000 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144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Net Income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dbl" strike="noStrike">
                          <a:effectLst/>
                          <a:latin typeface="Tahoma"/>
                        </a:rPr>
                        <a:t> $         60,000 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144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Property, Plant &amp; Equipment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          420,000 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          550,000 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20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700" b="1" i="1" u="none" strike="noStrike">
                          <a:effectLst/>
                          <a:latin typeface="Tahoma"/>
                        </a:rPr>
                        <a:t>EJ Company's Year 2 RE Statement: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Accum. Depreciation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        (110,000)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        (120,000)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205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Net Property, Plant &amp; Equipment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          310,000 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          430,000 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3144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Year 1 Retained Earnings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 $       110,000 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1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205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add: Net Income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            60,000 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1" u="none" strike="noStrike">
                          <a:effectLst/>
                          <a:latin typeface="Tahoma"/>
                        </a:rPr>
                        <a:t>Total Assets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dbl" strike="noStrike">
                          <a:effectLst/>
                          <a:latin typeface="Tahoma"/>
                        </a:rPr>
                        <a:t> $       680,000 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dbl" strike="noStrike">
                          <a:effectLst/>
                          <a:latin typeface="Tahoma"/>
                        </a:rPr>
                        <a:t> $       810,000 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205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less: Dividends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            10,000 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1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205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equals: Year 2 Retained Earnings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dbl" strike="noStrike">
                          <a:effectLst/>
                          <a:latin typeface="Tahoma"/>
                        </a:rPr>
                        <a:t> $       160,000 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700" b="0" i="1" u="none" strike="noStrike">
                          <a:effectLst/>
                          <a:latin typeface="Tahoma"/>
                        </a:rPr>
                        <a:t>Liabilities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144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A/P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 $       140,000 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 $       120,000 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205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Unearned Revenue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            20,000 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            30,000 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14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700" b="1" i="1" u="none" strike="noStrike">
                          <a:effectLst/>
                          <a:latin typeface="Tahoma"/>
                        </a:rPr>
                        <a:t>Other Information: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Total Current Liabilities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          160,000 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          150,000 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3144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144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a. 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Equipment that had cost $90,000 and on which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Long Term Note Payable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          160,000 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          150,000 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144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there was $40,000 of accumulated deprec-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3144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iation was sold in Year 2 for $30,000 cash.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Total Liabilities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          320,000 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          300,000 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144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b. 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Replacement equipment was purchased for 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144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$220,000 in cash.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700" b="0" i="1" u="none" strike="noStrike">
                          <a:effectLst/>
                          <a:latin typeface="Tahoma"/>
                        </a:rPr>
                        <a:t>Equity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144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c. 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Year 2 depreciation expense was $50,000.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Common Stock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          250,000 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          350,000 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144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d. 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Cash dividends of $10,000 were paid in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Retained Earnings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          110,000 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          160,000 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144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the current year.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Total Owners' Equity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          360,000 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          510,000 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3144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144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/>
                        </a:rPr>
                        <a:t>Total Liabilities &amp; Equity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dbl" strike="noStrike">
                          <a:effectLst/>
                          <a:latin typeface="Tahoma"/>
                        </a:rPr>
                        <a:t> $       680,000 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Tahoma"/>
                      </a:endParaRP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dbl" strike="noStrike" dirty="0">
                          <a:effectLst/>
                          <a:latin typeface="Tahoma"/>
                        </a:rPr>
                        <a:t> $       810,000 </a:t>
                      </a:r>
                    </a:p>
                  </a:txBody>
                  <a:tcPr marL="6538" marR="6538" marT="6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3818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 Analysis - Liquidity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1775548"/>
              </p:ext>
            </p:extLst>
          </p:nvPr>
        </p:nvGraphicFramePr>
        <p:xfrm>
          <a:off x="1752600" y="1524000"/>
          <a:ext cx="5715000" cy="3352795"/>
        </p:xfrm>
        <a:graphic>
          <a:graphicData uri="http://schemas.openxmlformats.org/drawingml/2006/table">
            <a:tbl>
              <a:tblPr/>
              <a:tblGrid>
                <a:gridCol w="213610"/>
                <a:gridCol w="2462135"/>
                <a:gridCol w="213610"/>
                <a:gridCol w="1184223"/>
                <a:gridCol w="438462"/>
                <a:gridCol w="1202960"/>
              </a:tblGrid>
              <a:tr h="246560">
                <a:tc>
                  <a:txBody>
                    <a:bodyPr/>
                    <a:lstStyle/>
                    <a:p>
                      <a:pPr algn="l" fontAlgn="b"/>
                      <a:endParaRPr lang="en-US" sz="1400" b="0" i="1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1" u="none" strike="noStrike">
                          <a:effectLst/>
                          <a:latin typeface="Tahoma"/>
                        </a:rPr>
                        <a:t>Year 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1" u="none" strike="noStrike">
                          <a:effectLst/>
                          <a:latin typeface="Tahoma"/>
                        </a:rPr>
                        <a:t>Year 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238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Total Current Assets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    340,000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    350,000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238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Total Current Liabilities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    160,000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    150,000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38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=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Working Capital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  180,000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  200,000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238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238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Total Current Assets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    340,000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    350,000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38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Total Current Liabilities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    160,000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    150,000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238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=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Current Ratio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          2.1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          2.3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238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238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(cash + A/R + s.t. invest)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    130,000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    170,000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38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Total Current Liabilities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    160,000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    150,000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238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=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Quick Ratio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          0.8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effectLst/>
                          <a:latin typeface="Tahoma"/>
                        </a:rPr>
                        <a:t>          1.1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782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Ratio Analysis - Profitability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7470562"/>
              </p:ext>
            </p:extLst>
          </p:nvPr>
        </p:nvGraphicFramePr>
        <p:xfrm>
          <a:off x="1752599" y="1371600"/>
          <a:ext cx="5715000" cy="4953001"/>
        </p:xfrm>
        <a:graphic>
          <a:graphicData uri="http://schemas.openxmlformats.org/drawingml/2006/table">
            <a:tbl>
              <a:tblPr/>
              <a:tblGrid>
                <a:gridCol w="1143001"/>
                <a:gridCol w="1250245"/>
                <a:gridCol w="205136"/>
                <a:gridCol w="896118"/>
                <a:gridCol w="662191"/>
                <a:gridCol w="896118"/>
                <a:gridCol w="662191"/>
              </a:tblGrid>
              <a:tr h="193121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Year 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Year 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121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643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Sales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Tahoma"/>
                        </a:rPr>
                        <a:t> $  836,000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 $  890,000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643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COGS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Tahoma"/>
                        </a:rPr>
                        <a:t>     585,000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     570,000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643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Gross Margin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     251,000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     320,000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643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Op. Expenses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     190,000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     210,000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643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Op. Income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       61,000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     110,000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643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Loss on Disposal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                 -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       20,000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643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Income Before Taxes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       61,000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       90,000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643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Taxes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       19,000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       30,000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643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Net Income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dbl" strike="noStrike">
                          <a:effectLst/>
                          <a:latin typeface="Tahoma"/>
                        </a:rPr>
                        <a:t> $    42,000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dbl" strike="noStrike">
                          <a:effectLst/>
                          <a:latin typeface="Tahoma"/>
                        </a:rPr>
                        <a:t> $    60,000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121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121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12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GM% =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Gross Margin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     251,000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30.0%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     320,000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36.0%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121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Sales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     836,000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     890,000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121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12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Op. Inc. % =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Op. Income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       61,000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7.3%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     110,000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12.4%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121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Sales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     836,000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     890,000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121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488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Profit Margin =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Net Income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       42,000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5.0%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       60,000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6.7%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121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Sales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Tahoma"/>
                        </a:rPr>
                        <a:t>     836,000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     890,000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23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Ratio Analysis – Profitability Cont’d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7077792"/>
              </p:ext>
            </p:extLst>
          </p:nvPr>
        </p:nvGraphicFramePr>
        <p:xfrm>
          <a:off x="1219199" y="1524000"/>
          <a:ext cx="6553200" cy="3581400"/>
        </p:xfrm>
        <a:graphic>
          <a:graphicData uri="http://schemas.openxmlformats.org/drawingml/2006/table">
            <a:tbl>
              <a:tblPr/>
              <a:tblGrid>
                <a:gridCol w="2056765"/>
                <a:gridCol w="1739497"/>
                <a:gridCol w="207864"/>
                <a:gridCol w="1739497"/>
                <a:gridCol w="207864"/>
                <a:gridCol w="601713"/>
              </a:tblGrid>
              <a:tr h="179070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Year 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070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07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Return on Investment (ROI)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Net Income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=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 60,000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=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8.1%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070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Average Assets 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 (680,000+810,000)/2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070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070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07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Return on Equity (ROE)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Net Income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=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 60,000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=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13.8%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070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Average Equity ***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 (360,000+510,000)/2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07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07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07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Earnings Per Share (EPS)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Net Income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=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 60,000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=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    0.20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07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Weighted Average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 (250,000+350,000)/2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07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Shares Outstanding ****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07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07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07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**  Average Assets =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(beginning assets + ending assets) / 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07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07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*** Average Owners' Equity =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(beginning equity + ending equity) / 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07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07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**** Assume Common Stock is $1 par and there is no additional paid in capital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199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 Analysis – Asset Utilization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5827037"/>
              </p:ext>
            </p:extLst>
          </p:nvPr>
        </p:nvGraphicFramePr>
        <p:xfrm>
          <a:off x="1066802" y="1447800"/>
          <a:ext cx="6934198" cy="3809999"/>
        </p:xfrm>
        <a:graphic>
          <a:graphicData uri="http://schemas.openxmlformats.org/drawingml/2006/table">
            <a:tbl>
              <a:tblPr/>
              <a:tblGrid>
                <a:gridCol w="2034682"/>
                <a:gridCol w="1941088"/>
                <a:gridCol w="231953"/>
                <a:gridCol w="1941088"/>
                <a:gridCol w="231953"/>
                <a:gridCol w="553434"/>
              </a:tblGrid>
              <a:tr h="201149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Year 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1149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114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A/R Turnover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Net Credit Sales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=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 890,000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=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    7.4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1149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Average A/R 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 (110,000+130,000)/2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1149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114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# Days Uncollected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Ending A/R  * 365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=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 130,000 * 365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=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     53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1149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Net Credit Sales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 890,000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1149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114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Inventory Turnover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COGS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=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 570,000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=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    3.2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1149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Average Inventory ***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 (190,000+170,000)/2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1149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046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# Days Sales in End. Inv.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Ending Inv.  * 365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=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 (170,000 * 365)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=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   109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1149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COGS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 570,000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114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114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1149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**  Average A/R =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(beginning A/R + ending A/R) / 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114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1149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*** Average Inventory =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(beginning inventory + ending inventory) / 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880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 Analysis - Solvency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7931952"/>
              </p:ext>
            </p:extLst>
          </p:nvPr>
        </p:nvGraphicFramePr>
        <p:xfrm>
          <a:off x="2133600" y="1524000"/>
          <a:ext cx="4648198" cy="3505194"/>
        </p:xfrm>
        <a:graphic>
          <a:graphicData uri="http://schemas.openxmlformats.org/drawingml/2006/table">
            <a:tbl>
              <a:tblPr/>
              <a:tblGrid>
                <a:gridCol w="181099"/>
                <a:gridCol w="1315348"/>
                <a:gridCol w="355843"/>
                <a:gridCol w="698977"/>
                <a:gridCol w="698977"/>
                <a:gridCol w="698977"/>
                <a:gridCol w="698977"/>
              </a:tblGrid>
              <a:tr h="23207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1" i="1" u="none" strike="noStrike">
                          <a:effectLst/>
                          <a:latin typeface="Tahoma"/>
                        </a:rPr>
                        <a:t>Debt Ratio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1" u="none" strike="noStrike">
                          <a:effectLst/>
                          <a:latin typeface="Tahoma"/>
                        </a:rPr>
                        <a:t>Year 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1" u="none" strike="noStrike">
                          <a:effectLst/>
                          <a:latin typeface="Tahoma"/>
                        </a:rPr>
                        <a:t>Year 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079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079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Total Liabilities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   320,000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47.1%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   300,000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37.0%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079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Total Assets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   680,000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   810,000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079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07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1" i="1" u="none" strike="noStrike">
                          <a:effectLst/>
                          <a:latin typeface="Tahoma"/>
                        </a:rPr>
                        <a:t>Equity Ratio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079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0123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Total Owners' Equity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   360,000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52.9%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   510,000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63.0%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079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Total Assets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   680,000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   810,000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079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07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1" i="1" u="none" strike="noStrike">
                          <a:effectLst/>
                          <a:latin typeface="Tahoma"/>
                        </a:rPr>
                        <a:t>Equity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079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079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Total Liabilities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   320,000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88.9%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   300,000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58.8%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0123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Total Owners' Equity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   360,000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   510,000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604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Ratio Analysis – Market Prospects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2799508"/>
              </p:ext>
            </p:extLst>
          </p:nvPr>
        </p:nvGraphicFramePr>
        <p:xfrm>
          <a:off x="1600200" y="1524000"/>
          <a:ext cx="6019799" cy="2449067"/>
        </p:xfrm>
        <a:graphic>
          <a:graphicData uri="http://schemas.openxmlformats.org/drawingml/2006/table">
            <a:tbl>
              <a:tblPr/>
              <a:tblGrid>
                <a:gridCol w="2028177"/>
                <a:gridCol w="2258324"/>
                <a:gridCol w="204975"/>
                <a:gridCol w="661674"/>
                <a:gridCol w="204975"/>
                <a:gridCol w="661674"/>
              </a:tblGrid>
              <a:tr h="232696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Year 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696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69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Price-Earnings Ratio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Market Price per Share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=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effectLst/>
                          <a:latin typeface="Tahoma"/>
                        </a:rPr>
                        <a:t> 10.00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=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    5.8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696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effectLst/>
                          <a:latin typeface="Tahoma"/>
                        </a:rPr>
                        <a:t>Earnings per </a:t>
                      </a:r>
                      <a:r>
                        <a:rPr lang="en-US" sz="1200" b="1" i="0" u="none" strike="noStrike" dirty="0" smtClean="0">
                          <a:effectLst/>
                          <a:latin typeface="Tahoma"/>
                        </a:rPr>
                        <a:t>Share*</a:t>
                      </a:r>
                      <a:endParaRPr lang="en-US" sz="1200" b="1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effectLst/>
                          <a:latin typeface="Tahoma"/>
                        </a:rPr>
                        <a:t> </a:t>
                      </a:r>
                      <a:r>
                        <a:rPr lang="en-US" sz="1200" b="1" i="0" u="none" strike="noStrike" dirty="0" smtClean="0">
                          <a:effectLst/>
                          <a:latin typeface="Tahoma"/>
                        </a:rPr>
                        <a:t>1.71 </a:t>
                      </a:r>
                      <a:endParaRPr lang="en-US" sz="1200" b="1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696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696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69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Dividend Yield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effectLst/>
                          <a:latin typeface="Tahoma"/>
                        </a:rPr>
                        <a:t>Dividends per </a:t>
                      </a:r>
                      <a:r>
                        <a:rPr lang="en-US" sz="1200" b="1" i="0" u="none" strike="noStrike" dirty="0" smtClean="0">
                          <a:effectLst/>
                          <a:latin typeface="Tahoma"/>
                        </a:rPr>
                        <a:t>Share*</a:t>
                      </a:r>
                      <a:endParaRPr lang="en-US" sz="1200" b="1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=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effectLst/>
                          <a:latin typeface="Tahoma"/>
                        </a:rPr>
                        <a:t> .</a:t>
                      </a:r>
                      <a:r>
                        <a:rPr lang="en-US" sz="1200" b="1" i="0" u="none" strike="noStrike" dirty="0" smtClean="0">
                          <a:effectLst/>
                          <a:latin typeface="Tahoma"/>
                        </a:rPr>
                        <a:t>29 </a:t>
                      </a:r>
                      <a:endParaRPr lang="en-US" sz="1200" b="1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=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effectLst/>
                          <a:latin typeface="Tahoma"/>
                        </a:rPr>
                        <a:t>2.9%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696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effectLst/>
                          <a:latin typeface="Tahoma"/>
                        </a:rPr>
                        <a:t>Market Price per </a:t>
                      </a:r>
                      <a:r>
                        <a:rPr lang="en-US" sz="1200" b="1" i="0" u="none" strike="noStrike" dirty="0" smtClean="0">
                          <a:effectLst/>
                          <a:latin typeface="Tahoma"/>
                        </a:rPr>
                        <a:t>Share**</a:t>
                      </a:r>
                      <a:endParaRPr lang="en-US" sz="1200" b="1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 10.00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833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833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effectLst/>
                          <a:latin typeface="Tahoma"/>
                        </a:rPr>
                        <a:t>* assumes 35,000 shares of</a:t>
                      </a:r>
                      <a:r>
                        <a:rPr lang="en-US" sz="800" b="0" i="0" u="none" strike="noStrike" baseline="0" dirty="0" smtClean="0">
                          <a:effectLst/>
                          <a:latin typeface="Tahoma"/>
                        </a:rPr>
                        <a:t> common stock </a:t>
                      </a:r>
                      <a:endParaRPr lang="en-US" sz="800" b="0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833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effectLst/>
                          <a:latin typeface="Tahoma"/>
                        </a:rPr>
                        <a:t>** assumes</a:t>
                      </a:r>
                      <a:r>
                        <a:rPr lang="en-US" sz="800" b="0" i="0" u="none" strike="noStrike" baseline="0" dirty="0" smtClean="0">
                          <a:effectLst/>
                          <a:latin typeface="Tahoma"/>
                        </a:rPr>
                        <a:t> $10 market price per share</a:t>
                      </a:r>
                      <a:endParaRPr lang="en-US" sz="1000" b="0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395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972</Words>
  <Application>Microsoft Office PowerPoint</Application>
  <PresentationFormat>On-screen Show (4:3)</PresentationFormat>
  <Paragraphs>340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Financial Analysis – Part 2</vt:lpstr>
      <vt:lpstr>Methods of Financial Analysis</vt:lpstr>
      <vt:lpstr>Financials for Ratio Analyses</vt:lpstr>
      <vt:lpstr>Ratio Analysis - Liquidity</vt:lpstr>
      <vt:lpstr>Ratio Analysis - Profitability</vt:lpstr>
      <vt:lpstr>Ratio Analysis – Profitability Cont’d</vt:lpstr>
      <vt:lpstr>Ratio Analysis – Asset Utilization</vt:lpstr>
      <vt:lpstr>Ratio Analysis - Solvency</vt:lpstr>
      <vt:lpstr>Ratio Analysis – Market Prospects</vt:lpstr>
      <vt:lpstr>Financial Analysis Part 2 - Concluded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Analysis – Part 2</dc:title>
  <dc:creator>ERIC</dc:creator>
  <cp:lastModifiedBy>ERIC</cp:lastModifiedBy>
  <cp:revision>7</cp:revision>
  <cp:lastPrinted>2017-07-12T16:57:20Z</cp:lastPrinted>
  <dcterms:created xsi:type="dcterms:W3CDTF">2017-06-28T18:49:20Z</dcterms:created>
  <dcterms:modified xsi:type="dcterms:W3CDTF">2017-07-12T19:39:46Z</dcterms:modified>
</cp:coreProperties>
</file>