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4" r:id="rId10"/>
    <p:sldId id="265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3513E46-F9E3-4146-BFD3-720B1BE78DB5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92D80A8-E844-4A3D-9A84-BD95B2D5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3A72A66-833F-45BD-BA6F-76BDAA7800AD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87B4883-6420-46AA-89EC-D2F8E9807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5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B4883-6420-46AA-89EC-D2F8E9807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2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4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5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4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1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0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68F2-EB58-432F-B862-80D9E71123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A137-90FD-4867-8706-33EFD2FB9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Financial Analysis – Part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Analysis Part 1 -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 we focused on trend analysis and vertical analysis of income statement and balance sheet amounts / totals.</a:t>
            </a:r>
          </a:p>
          <a:p>
            <a:r>
              <a:rPr lang="en-US" dirty="0" smtClean="0"/>
              <a:t>In Financial Analysis Part 2, we will look at the Ratio </a:t>
            </a:r>
            <a:r>
              <a:rPr lang="en-US" dirty="0"/>
              <a:t>A</a:t>
            </a:r>
            <a:r>
              <a:rPr lang="en-US" dirty="0" smtClean="0"/>
              <a:t>nalysis measures mentioned earlier in this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8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Financial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Trend Analysis</a:t>
            </a:r>
          </a:p>
          <a:p>
            <a:pPr lvl="1"/>
            <a:r>
              <a:rPr lang="en-US" dirty="0" smtClean="0"/>
              <a:t>Horizontal Analysis</a:t>
            </a:r>
          </a:p>
          <a:p>
            <a:r>
              <a:rPr lang="en-US" dirty="0" smtClean="0"/>
              <a:t>Vertical Analysis</a:t>
            </a:r>
          </a:p>
          <a:p>
            <a:pPr lvl="1"/>
            <a:r>
              <a:rPr lang="en-US" dirty="0" smtClean="0"/>
              <a:t>Common Size Statements</a:t>
            </a:r>
          </a:p>
          <a:p>
            <a:r>
              <a:rPr lang="en-US" dirty="0" smtClean="0"/>
              <a:t>Comparison to Budget</a:t>
            </a:r>
          </a:p>
          <a:p>
            <a:r>
              <a:rPr lang="en-US" dirty="0" smtClean="0"/>
              <a:t>Comparison to Industry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</a:p>
          <a:p>
            <a:pPr lvl="1"/>
            <a:r>
              <a:rPr lang="en-US" dirty="0" smtClean="0"/>
              <a:t>Liquidity Measures</a:t>
            </a:r>
          </a:p>
          <a:p>
            <a:pPr lvl="1"/>
            <a:r>
              <a:rPr lang="en-US" dirty="0" smtClean="0"/>
              <a:t>Profitability Measures</a:t>
            </a:r>
          </a:p>
          <a:p>
            <a:pPr lvl="1"/>
            <a:r>
              <a:rPr lang="en-US" dirty="0" smtClean="0"/>
              <a:t>Asset Utilization Measures</a:t>
            </a:r>
          </a:p>
          <a:p>
            <a:pPr lvl="1"/>
            <a:r>
              <a:rPr lang="en-US" dirty="0" smtClean="0"/>
              <a:t>Solvency Measures</a:t>
            </a:r>
          </a:p>
          <a:p>
            <a:pPr lvl="1"/>
            <a:r>
              <a:rPr lang="en-US" dirty="0" smtClean="0"/>
              <a:t>Market Prospects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Analysis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2724"/>
              </p:ext>
            </p:extLst>
          </p:nvPr>
        </p:nvGraphicFramePr>
        <p:xfrm>
          <a:off x="1523999" y="1905000"/>
          <a:ext cx="5867399" cy="2286000"/>
        </p:xfrm>
        <a:graphic>
          <a:graphicData uri="http://schemas.openxmlformats.org/drawingml/2006/table">
            <a:tbl>
              <a:tblPr/>
              <a:tblGrid>
                <a:gridCol w="1281564"/>
                <a:gridCol w="1034515"/>
                <a:gridCol w="741145"/>
                <a:gridCol w="1034515"/>
                <a:gridCol w="741145"/>
                <a:gridCol w="1034515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Year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$970,000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585,000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570,000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  582,000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251,000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  388,000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190,000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210,000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  230,000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110,000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158,000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Analysis - Continued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51379"/>
              </p:ext>
            </p:extLst>
          </p:nvPr>
        </p:nvGraphicFramePr>
        <p:xfrm>
          <a:off x="685800" y="1905000"/>
          <a:ext cx="7645394" cy="2133600"/>
        </p:xfrm>
        <a:graphic>
          <a:graphicData uri="http://schemas.openxmlformats.org/drawingml/2006/table">
            <a:tbl>
              <a:tblPr/>
              <a:tblGrid>
                <a:gridCol w="1415571"/>
                <a:gridCol w="1095499"/>
                <a:gridCol w="188082"/>
                <a:gridCol w="1095499"/>
                <a:gridCol w="188082"/>
                <a:gridCol w="1095499"/>
                <a:gridCol w="188082"/>
                <a:gridCol w="1095499"/>
                <a:gridCol w="188082"/>
                <a:gridCol w="1095499"/>
              </a:tblGrid>
              <a:tr h="3556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Year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54,000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970,000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586,000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570,000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(16,000)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582,000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250,000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388,000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68,000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190,000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210,000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230,000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dbl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110,000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dbl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50,000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158,000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    48,000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7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Analysis - Continued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867622"/>
              </p:ext>
            </p:extLst>
          </p:nvPr>
        </p:nvGraphicFramePr>
        <p:xfrm>
          <a:off x="457200" y="1524000"/>
          <a:ext cx="8229597" cy="1981198"/>
        </p:xfrm>
        <a:graphic>
          <a:graphicData uri="http://schemas.openxmlformats.org/drawingml/2006/table">
            <a:tbl>
              <a:tblPr/>
              <a:tblGrid>
                <a:gridCol w="1228127"/>
                <a:gridCol w="952659"/>
                <a:gridCol w="163559"/>
                <a:gridCol w="952659"/>
                <a:gridCol w="163559"/>
                <a:gridCol w="952659"/>
                <a:gridCol w="849358"/>
                <a:gridCol w="163559"/>
                <a:gridCol w="952659"/>
                <a:gridCol w="163559"/>
                <a:gridCol w="826403"/>
                <a:gridCol w="860837"/>
              </a:tblGrid>
              <a:tr h="481368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change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% change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Year 3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change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% change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836,000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890,000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54,000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6.5%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970,000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80,000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9.0%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586,000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570,000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(16,000)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-2.7%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582,000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12,000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2.1%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250,000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320,000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70,000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28.0%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388,000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68,000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21.3%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190,000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210,000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20,000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10.5%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230,000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20,000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9.5%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dbl" strike="noStrike">
                          <a:effectLst/>
                          <a:latin typeface="Tahoma"/>
                        </a:rPr>
                        <a:t>     60,000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dbl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dbl" strike="noStrike">
                          <a:effectLst/>
                          <a:latin typeface="Tahoma"/>
                        </a:rPr>
                        <a:t>   110,000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dbl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50,000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83.3%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dbl" strike="noStrike">
                          <a:effectLst/>
                          <a:latin typeface="Tahoma"/>
                        </a:rPr>
                        <a:t>   158,000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48,000 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effectLst/>
                          <a:latin typeface="Tahoma"/>
                        </a:rPr>
                        <a:t>43.6%</a:t>
                      </a:r>
                    </a:p>
                  </a:txBody>
                  <a:tcPr marL="8620" marR="8620" marT="8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54" y="4052454"/>
            <a:ext cx="8431119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0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Vertical Analysis – Income Statement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311805"/>
              </p:ext>
            </p:extLst>
          </p:nvPr>
        </p:nvGraphicFramePr>
        <p:xfrm>
          <a:off x="609600" y="1905000"/>
          <a:ext cx="8026400" cy="2209800"/>
        </p:xfrm>
        <a:graphic>
          <a:graphicData uri="http://schemas.openxmlformats.org/drawingml/2006/table">
            <a:tbl>
              <a:tblPr/>
              <a:tblGrid>
                <a:gridCol w="1320800"/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3683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% of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% of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Year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% of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$ 890,000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$ 970,000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585,000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70.0%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    570,000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64.0%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582,000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60.0%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251,000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30.0%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320,000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36.0%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388,000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40.0%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190,000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22.7%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210,000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23.6%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230,000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23.7%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110,000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12.4%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158,000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Tahoma"/>
                        </a:rPr>
                        <a:t>16.3%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7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Common Size Income Statement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05897"/>
              </p:ext>
            </p:extLst>
          </p:nvPr>
        </p:nvGraphicFramePr>
        <p:xfrm>
          <a:off x="1752600" y="1524000"/>
          <a:ext cx="5029199" cy="3048000"/>
        </p:xfrm>
        <a:graphic>
          <a:graphicData uri="http://schemas.openxmlformats.org/drawingml/2006/table">
            <a:tbl>
              <a:tblPr/>
              <a:tblGrid>
                <a:gridCol w="1540609"/>
                <a:gridCol w="1377660"/>
                <a:gridCol w="344414"/>
                <a:gridCol w="1766516"/>
              </a:tblGrid>
              <a:tr h="6826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Small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Really Big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  23,687,500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585,000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16,107,500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251,000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7,580,000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190,000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5,448,100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     2,131,900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41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Size Income Statement – Continued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24896"/>
              </p:ext>
            </p:extLst>
          </p:nvPr>
        </p:nvGraphicFramePr>
        <p:xfrm>
          <a:off x="1066800" y="1752598"/>
          <a:ext cx="7010399" cy="2971800"/>
        </p:xfrm>
        <a:graphic>
          <a:graphicData uri="http://schemas.openxmlformats.org/drawingml/2006/table">
            <a:tbl>
              <a:tblPr/>
              <a:tblGrid>
                <a:gridCol w="1412264"/>
                <a:gridCol w="1194993"/>
                <a:gridCol w="1194993"/>
                <a:gridCol w="393804"/>
                <a:gridCol w="1619352"/>
                <a:gridCol w="1194993"/>
              </a:tblGrid>
              <a:tr h="61662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Small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% of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Really Big Company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% of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$ 836,000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$   23,687,500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COGS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585,000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70.0%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16,107,500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68.0%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251,000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30.0%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7,580,000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32.0%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190,000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22.7%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 5,448,100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23.0%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Op.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61,000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2,131,900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9.0%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3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8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Analysis – Balance Sheet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05513"/>
              </p:ext>
            </p:extLst>
          </p:nvPr>
        </p:nvGraphicFramePr>
        <p:xfrm>
          <a:off x="457200" y="1600200"/>
          <a:ext cx="8229600" cy="3276603"/>
        </p:xfrm>
        <a:graphic>
          <a:graphicData uri="http://schemas.openxmlformats.org/drawingml/2006/table">
            <a:tbl>
              <a:tblPr/>
              <a:tblGrid>
                <a:gridCol w="137805"/>
                <a:gridCol w="1378047"/>
                <a:gridCol w="696276"/>
                <a:gridCol w="589901"/>
                <a:gridCol w="696276"/>
                <a:gridCol w="601989"/>
                <a:gridCol w="222422"/>
                <a:gridCol w="137805"/>
                <a:gridCol w="1225737"/>
                <a:gridCol w="696276"/>
                <a:gridCol w="570560"/>
                <a:gridCol w="696276"/>
                <a:gridCol w="580230"/>
              </a:tblGrid>
              <a:tr h="2842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 dirty="0"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% of 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% of 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Year 1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% of 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Year 2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% of 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$       20,000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$       40,000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$     140,000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20.6%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$     120,000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14.8%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16.2%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130,000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16.0%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  20,000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  30,000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3.7%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Inventory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190,000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27.9%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170,000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21.0%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Total Current Liabilities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160,000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23.5%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150,000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18.5%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Prepaids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  20,000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  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1.2%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21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340,000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50.0%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350,000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43.2%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Long Term Note Payable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160,000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23.5%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150,000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18.5%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Long Term Investments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  30,000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4.4%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  30,000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3.7%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320,000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47.1%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300,000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37.0%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21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Property, Plant &amp; Equipment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420,000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61.8%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550,000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67.9%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Equity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21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Accum. Depreciation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Tahoma"/>
                        </a:rPr>
                        <a:t>      </a:t>
                      </a:r>
                      <a:r>
                        <a:rPr lang="en-US" sz="800" b="1" i="0" u="none" strike="noStrike" dirty="0" smtClean="0">
                          <a:effectLst/>
                          <a:latin typeface="Tahoma"/>
                        </a:rPr>
                        <a:t>   (</a:t>
                      </a:r>
                      <a:r>
                        <a:rPr lang="en-US" sz="800" b="1" i="0" u="none" strike="noStrike" dirty="0">
                          <a:effectLst/>
                          <a:latin typeface="Tahoma"/>
                        </a:rPr>
                        <a:t>110,000)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-16.2%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Tahoma"/>
                        </a:rPr>
                        <a:t>      (120,000)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Tahoma"/>
                        </a:rPr>
                        <a:t>-14.8%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250,000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36.8%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350,000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43.2%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21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Net Property, Plant &amp; Equip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45.6%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430,000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Tahoma"/>
                        </a:rPr>
                        <a:t>53.1%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16.2%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160,000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19.8%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1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360,000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52.9%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        510,000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63.0%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59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$     680,000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$     810,000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2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1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Tahoma"/>
                      </a:endParaRP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$     680,000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>
                          <a:effectLst/>
                          <a:latin typeface="Tahoma"/>
                        </a:rPr>
                        <a:t> $     810,000 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Tahoma"/>
                        </a:rPr>
                        <a:t>100.0%</a:t>
                      </a:r>
                    </a:p>
                  </a:txBody>
                  <a:tcPr marL="7253" marR="7253" marT="72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3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3248</TotalTime>
  <Words>771</Words>
  <Application>Microsoft Office PowerPoint</Application>
  <PresentationFormat>On-screen Show (4:3)</PresentationFormat>
  <Paragraphs>330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Financial Analysis – Part 1</vt:lpstr>
      <vt:lpstr>Methods of Financial Analysis</vt:lpstr>
      <vt:lpstr>Trend Analysis</vt:lpstr>
      <vt:lpstr>Trend Analysis - Continued</vt:lpstr>
      <vt:lpstr>Trend Analysis - Continued</vt:lpstr>
      <vt:lpstr>Vertical Analysis – Income Statement</vt:lpstr>
      <vt:lpstr>Common Size Income Statement</vt:lpstr>
      <vt:lpstr>Common Size Income Statement – Continued</vt:lpstr>
      <vt:lpstr>Vertical Analysis – Balance Sheet</vt:lpstr>
      <vt:lpstr>Financial Analysis Part 1 -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Accounting</dc:title>
  <dc:creator>ERIC</dc:creator>
  <cp:lastModifiedBy>ERIC</cp:lastModifiedBy>
  <cp:revision>16</cp:revision>
  <cp:lastPrinted>2017-07-12T15:23:18Z</cp:lastPrinted>
  <dcterms:created xsi:type="dcterms:W3CDTF">2017-04-26T23:07:01Z</dcterms:created>
  <dcterms:modified xsi:type="dcterms:W3CDTF">2017-07-12T16:48:52Z</dcterms:modified>
</cp:coreProperties>
</file>