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93F023B-D199-4E7F-9AB5-D0FEDB82CE0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D246D0D-EDBF-4B01-848F-43B84E4BD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8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8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5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6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4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0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7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7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4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25A52-4B2A-488E-AE92-ABDF884E463D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0D8B-1427-4D90-8304-80F81B85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/>
          <a:lstStyle/>
          <a:p>
            <a:r>
              <a:rPr lang="en-US" b="1" dirty="0" smtClean="0"/>
              <a:t>Statement of Cash Flows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Prepare this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i="1" dirty="0" smtClean="0"/>
              <a:t>Reconciles Net Income to </a:t>
            </a:r>
            <a:r>
              <a:rPr lang="en-US" dirty="0" smtClean="0"/>
              <a:t>the amount of </a:t>
            </a:r>
            <a:r>
              <a:rPr lang="en-US" b="1" i="1" dirty="0" smtClean="0"/>
              <a:t>Cash</a:t>
            </a:r>
            <a:r>
              <a:rPr lang="en-US" dirty="0" smtClean="0"/>
              <a:t> on the Balance Sheet</a:t>
            </a:r>
          </a:p>
          <a:p>
            <a:pPr lvl="1"/>
            <a:r>
              <a:rPr lang="en-US" sz="2400" dirty="0" smtClean="0"/>
              <a:t>Credit Sales and Purchases</a:t>
            </a:r>
          </a:p>
          <a:p>
            <a:pPr lvl="1"/>
            <a:r>
              <a:rPr lang="en-US" sz="2400" dirty="0" smtClean="0"/>
              <a:t>Borrowing / Repayment of Loans</a:t>
            </a:r>
          </a:p>
          <a:p>
            <a:pPr lvl="1"/>
            <a:r>
              <a:rPr lang="en-US" sz="2400" dirty="0" smtClean="0"/>
              <a:t>Purchases and Disposal of PP&amp;E</a:t>
            </a:r>
          </a:p>
          <a:p>
            <a:pPr lvl="1"/>
            <a:r>
              <a:rPr lang="en-US" sz="2400" dirty="0" smtClean="0"/>
              <a:t>Changes in Contributed Capital</a:t>
            </a:r>
          </a:p>
          <a:p>
            <a:pPr lvl="1"/>
            <a:r>
              <a:rPr lang="en-US" sz="2400" dirty="0" smtClean="0"/>
              <a:t>Payment of Dividends</a:t>
            </a:r>
          </a:p>
          <a:p>
            <a:pPr marL="342900" lvl="1"/>
            <a:r>
              <a:rPr lang="en-US" sz="3200" dirty="0"/>
              <a:t>Reports </a:t>
            </a:r>
            <a:r>
              <a:rPr lang="en-US" sz="3200" b="1" i="1" dirty="0"/>
              <a:t>Sources</a:t>
            </a:r>
            <a:r>
              <a:rPr lang="en-US" sz="3200" dirty="0"/>
              <a:t> of Funds and </a:t>
            </a:r>
            <a:r>
              <a:rPr lang="en-US" sz="3200" b="1" i="1" dirty="0"/>
              <a:t>Uses</a:t>
            </a:r>
            <a:r>
              <a:rPr lang="en-US" sz="3200" dirty="0"/>
              <a:t> of Funds</a:t>
            </a:r>
          </a:p>
        </p:txBody>
      </p:sp>
    </p:spTree>
    <p:extLst>
      <p:ext uri="{BB962C8B-B14F-4D97-AF65-F5344CB8AC3E}">
        <p14:creationId xmlns:p14="http://schemas.microsoft.com/office/powerpoint/2010/main" val="332523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58634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General Format of the </a:t>
            </a:r>
            <a:r>
              <a:rPr lang="en-US" sz="3200" dirty="0" smtClean="0"/>
              <a:t>Statement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800" dirty="0" smtClean="0"/>
              <a:t>(Indirect Method)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27227"/>
              </p:ext>
            </p:extLst>
          </p:nvPr>
        </p:nvGraphicFramePr>
        <p:xfrm>
          <a:off x="2438401" y="1295396"/>
          <a:ext cx="4343399" cy="5181603"/>
        </p:xfrm>
        <a:graphic>
          <a:graphicData uri="http://schemas.openxmlformats.org/drawingml/2006/table">
            <a:tbl>
              <a:tblPr/>
              <a:tblGrid>
                <a:gridCol w="653431"/>
                <a:gridCol w="819993"/>
                <a:gridCol w="2869975"/>
              </a:tblGrid>
              <a:tr h="2467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Income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decreases in Current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increases in Current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loss on disposal of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increases in Current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decreases in Current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gain on disposal of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Operating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PP&amp;E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disposal of PP&amp;E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/ sale of other investments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Investing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short term notes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long term debt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paid-in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 of 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Financing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at beginning of period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at end of period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8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Financials and Other Information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91359"/>
              </p:ext>
            </p:extLst>
          </p:nvPr>
        </p:nvGraphicFramePr>
        <p:xfrm>
          <a:off x="1828804" y="914407"/>
          <a:ext cx="5486395" cy="5618124"/>
        </p:xfrm>
        <a:graphic>
          <a:graphicData uri="http://schemas.openxmlformats.org/drawingml/2006/table">
            <a:tbl>
              <a:tblPr/>
              <a:tblGrid>
                <a:gridCol w="184775"/>
                <a:gridCol w="1421346"/>
                <a:gridCol w="682245"/>
                <a:gridCol w="135029"/>
                <a:gridCol w="135029"/>
                <a:gridCol w="1350279"/>
                <a:gridCol w="682245"/>
                <a:gridCol w="213202"/>
                <a:gridCol w="682245"/>
              </a:tblGrid>
              <a:tr h="14631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Tahoma"/>
                        </a:rPr>
                        <a:t>EJ Company's Year 2 Income Statement: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Tahoma"/>
                        </a:rPr>
                        <a:t>Comparative Balance Sheets for Two (2) Years: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1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$       890,000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570,000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40,000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210,000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Inventory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190,000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170,000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Prepaids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Loss on Disposal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340,000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Income Before Taxes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90,000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Taxes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Long Term Investments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  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Property, Plant &amp; Equipment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420,000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550,000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0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Tahoma"/>
                        </a:rPr>
                        <a:t>EJ Company's Year 2 RE Statement: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Accum. Depreciation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(110,000)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(120,000)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Net Property, Plant &amp; Equipment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430,000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Year 1 Retained Earnings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$       110,000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1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add: Net Income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680,000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810,000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less: Dividends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1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equals: Year 2 Retained Earnings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160,000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140,000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0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Tahoma"/>
                        </a:rPr>
                        <a:t>Other Information: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Current Liabilities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a.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Equipment that had cost $90,000 and on which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Long Term Note Payable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there was $40,000 of accumulated deprec-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iation was sold in Year 2 for $30,000 cash.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300,000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b.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Replacement equipment was purchased for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$220,000 in cash.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Equity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c.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Year 2 depreciation expense was $50,000.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250,000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d.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Cash dividends of $10,000 were paid in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the current year.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Owners' Equity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510,000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Liabilities &amp; Equity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680,000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 dirty="0">
                          <a:effectLst/>
                          <a:latin typeface="Tahoma"/>
                        </a:rPr>
                        <a:t> $       810,000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0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Flow from Operating Activities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459892"/>
              </p:ext>
            </p:extLst>
          </p:nvPr>
        </p:nvGraphicFramePr>
        <p:xfrm>
          <a:off x="457200" y="1905000"/>
          <a:ext cx="8229603" cy="2971794"/>
        </p:xfrm>
        <a:graphic>
          <a:graphicData uri="http://schemas.openxmlformats.org/drawingml/2006/table">
            <a:tbl>
              <a:tblPr/>
              <a:tblGrid>
                <a:gridCol w="276999"/>
                <a:gridCol w="455711"/>
                <a:gridCol w="571873"/>
                <a:gridCol w="1703703"/>
                <a:gridCol w="670163"/>
                <a:gridCol w="798238"/>
                <a:gridCol w="321679"/>
                <a:gridCol w="1143745"/>
                <a:gridCol w="571873"/>
                <a:gridCol w="571873"/>
                <a:gridCol w="571873"/>
                <a:gridCol w="571873"/>
              </a:tblGrid>
              <a:tr h="21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Income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60,000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add back depreciation as it is a non cash expense;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add: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50,000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(debit deprec expense, credit accum deprec)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decrease in Inventory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20,000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add back the change in inventory as it is also non-cash;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3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decrease in Prepaids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10,000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(debit COGS, credit inventory)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4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 in Unearned Revenue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10,000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add back change in prepaids for the same reason;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5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loss on disposal of assets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20,000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(debit insurance expense, credit prepaid insurance)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6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less: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increases in A/R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(20,000)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unearned revenue happens when we receive cash and have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7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decreases in A/P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(20,000)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yet performed a service / delivered a product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equals: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Operating Activities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Tahoma"/>
                        </a:rPr>
                        <a:t>  130,000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add back the loss on disposal to negate its effect on net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income; we will account for cash as part of investing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subtract the increase in A/R; we recognized sales but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receive cash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 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subtract the decrease in A/P, as cash payments are used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reduce this liability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0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7664"/>
            <a:ext cx="7924800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Flow from Investing Activities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25368"/>
              </p:ext>
            </p:extLst>
          </p:nvPr>
        </p:nvGraphicFramePr>
        <p:xfrm>
          <a:off x="2209800" y="1981200"/>
          <a:ext cx="4622800" cy="2563019"/>
        </p:xfrm>
        <a:graphic>
          <a:graphicData uri="http://schemas.openxmlformats.org/drawingml/2006/table">
            <a:tbl>
              <a:tblPr/>
              <a:tblGrid>
                <a:gridCol w="486109"/>
                <a:gridCol w="610019"/>
                <a:gridCol w="1810994"/>
                <a:gridCol w="800650"/>
                <a:gridCol w="915028"/>
              </a:tblGrid>
              <a:tr h="241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PP&amp;E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(220,000)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disposal of PP&amp;E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 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Investing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(190,000)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8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PP&amp;E is subtracted as it is a use of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867"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(debit PP&amp;E, credit cash)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received at disposal is added as it is a source of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8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(debit cash, debit accumulated depreciation;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8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asset, credit loss on disposal for our example)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8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*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would also include and gain or loss on sales of other investments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8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(such as loans to subsidiaries, stock from another company, etc.,)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7724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Cash Flow from Financing Activities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50011"/>
              </p:ext>
            </p:extLst>
          </p:nvPr>
        </p:nvGraphicFramePr>
        <p:xfrm>
          <a:off x="1905000" y="1905000"/>
          <a:ext cx="5105400" cy="2666999"/>
        </p:xfrm>
        <a:graphic>
          <a:graphicData uri="http://schemas.openxmlformats.org/drawingml/2006/table">
            <a:tbl>
              <a:tblPr/>
              <a:tblGrid>
                <a:gridCol w="555171"/>
                <a:gridCol w="696685"/>
                <a:gridCol w="2068286"/>
                <a:gridCol w="856343"/>
                <a:gridCol w="928915"/>
              </a:tblGrid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long term debt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(10,000)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paid-in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100,000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 of 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(10,000)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Financing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80,000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long term debt is subtracted, as it is a use of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(debit long term debt, credit cash)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paid-in capital is added, as it is a source of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(debit cash, credit paid-in captial)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 of dividends is subtracted, as it is a use of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(debit dividends, credit cash)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20000" cy="648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Summary Statement of Cash Flows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044994"/>
              </p:ext>
            </p:extLst>
          </p:nvPr>
        </p:nvGraphicFramePr>
        <p:xfrm>
          <a:off x="1981200" y="1981200"/>
          <a:ext cx="5334001" cy="3428998"/>
        </p:xfrm>
        <a:graphic>
          <a:graphicData uri="http://schemas.openxmlformats.org/drawingml/2006/table">
            <a:tbl>
              <a:tblPr/>
              <a:tblGrid>
                <a:gridCol w="701939"/>
                <a:gridCol w="2083879"/>
                <a:gridCol w="822584"/>
                <a:gridCol w="1023660"/>
                <a:gridCol w="701939"/>
              </a:tblGrid>
              <a:tr h="3105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Operating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130,000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5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Investing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(190,000)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5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Financing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80,000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7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at beginning of period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at end of period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effectLst/>
                          <a:latin typeface="Tahoma"/>
                        </a:rPr>
                        <a:t>     40,000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9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 the three net cash flows added together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 year 1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 change in cash plus beginning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92"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==&gt; which is also the amount of cash shown on year 2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5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Complete Statement of Cash Flows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87912"/>
              </p:ext>
            </p:extLst>
          </p:nvPr>
        </p:nvGraphicFramePr>
        <p:xfrm>
          <a:off x="1904999" y="1219199"/>
          <a:ext cx="5334002" cy="5257802"/>
        </p:xfrm>
        <a:graphic>
          <a:graphicData uri="http://schemas.openxmlformats.org/drawingml/2006/table">
            <a:tbl>
              <a:tblPr/>
              <a:tblGrid>
                <a:gridCol w="597003"/>
                <a:gridCol w="749180"/>
                <a:gridCol w="2231929"/>
                <a:gridCol w="877945"/>
                <a:gridCol w="877945"/>
              </a:tblGrid>
              <a:tr h="2389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decrease in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decrease in Prepaids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 in Unearned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loss on disposal of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increases in A/R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(20,000)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decreases in A/P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(20,000)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Operating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130,000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PP&amp;E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(220,000)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disposal of PP&amp;E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Investing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(190,000)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long term debt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(10,000)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paid-in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100,000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 of 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(10,000)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Cash Flow from Financing Activities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80,000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at beginning of period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at end of period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dbl" strike="noStrike" dirty="0">
                          <a:effectLst/>
                          <a:latin typeface="Tahoma"/>
                        </a:rPr>
                        <a:t>     40,000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1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1161</Words>
  <Application>Microsoft Office PowerPoint</Application>
  <PresentationFormat>On-screen Show (4:3)</PresentationFormat>
  <Paragraphs>305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Statement of Cash Flows</vt:lpstr>
      <vt:lpstr>Why do We Prepare this Statement?</vt:lpstr>
      <vt:lpstr>General Format of the Statement  (Indirect Method)</vt:lpstr>
      <vt:lpstr>Financials and Other Information</vt:lpstr>
      <vt:lpstr>Cash Flow from Operating Activities</vt:lpstr>
      <vt:lpstr>Cash Flow from Investing Activities</vt:lpstr>
      <vt:lpstr>Cash Flow from Financing Activities</vt:lpstr>
      <vt:lpstr>Summary Statement of Cash Flows</vt:lpstr>
      <vt:lpstr>Complete Statement of Cash Flows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 of Cash Flows</dc:title>
  <dc:creator>ERIC</dc:creator>
  <cp:lastModifiedBy>ERIC</cp:lastModifiedBy>
  <cp:revision>9</cp:revision>
  <cp:lastPrinted>2017-07-11T15:38:10Z</cp:lastPrinted>
  <dcterms:created xsi:type="dcterms:W3CDTF">2017-05-11T19:48:19Z</dcterms:created>
  <dcterms:modified xsi:type="dcterms:W3CDTF">2017-07-11T16:30:33Z</dcterms:modified>
</cp:coreProperties>
</file>