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0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1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9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5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8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9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74DC-2133-43AC-8F33-75CF12E3CBF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8827-590F-43C1-A952-CC62A5EF7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9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The Balance Sheet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known as the Statement of Financial Position, this statement is as of a certain date, rather that for a period of time (as with the other three statements).  Some refer to it as a ‘snapshot’ of the company.</a:t>
            </a:r>
          </a:p>
          <a:p>
            <a:r>
              <a:rPr lang="en-US" dirty="0" smtClean="0"/>
              <a:t>The basis of the Balance sheet is the Accounting Equation.</a:t>
            </a:r>
          </a:p>
          <a:p>
            <a:r>
              <a:rPr lang="en-US" dirty="0" smtClean="0"/>
              <a:t>There are two presentations of the balance sheet as well as two different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1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Accounting Equation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48864"/>
              </p:ext>
            </p:extLst>
          </p:nvPr>
        </p:nvGraphicFramePr>
        <p:xfrm>
          <a:off x="511641" y="1295398"/>
          <a:ext cx="8120718" cy="5105402"/>
        </p:xfrm>
        <a:graphic>
          <a:graphicData uri="http://schemas.openxmlformats.org/drawingml/2006/table">
            <a:tbl>
              <a:tblPr/>
              <a:tblGrid>
                <a:gridCol w="2538863"/>
                <a:gridCol w="428205"/>
                <a:gridCol w="2271615"/>
                <a:gridCol w="303692"/>
                <a:gridCol w="2578343"/>
              </a:tblGrid>
              <a:tr h="431964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Owners' Equity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</a:t>
                      </a:r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is a resource with economic value that an individual, corporation or country owns or controls with the expectation that it will provide future benefit.</a:t>
                      </a:r>
                    </a:p>
                  </a:txBody>
                  <a:tcPr marL="9118" marR="9118" marT="91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liability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is a claim against the assets, or legal obligations of a person or organization, arising out of past or current transactions or actions.</a:t>
                      </a:r>
                    </a:p>
                  </a:txBody>
                  <a:tcPr marL="9118" marR="9118" marT="91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Owner's equity represents the </a:t>
                      </a:r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owner's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investment in the business minus the </a:t>
                      </a:r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owner's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draws or withdrawals from the business plus the net income since the business began.</a:t>
                      </a:r>
                    </a:p>
                  </a:txBody>
                  <a:tcPr marL="9118" marR="9118" marT="91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68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few selected examples of each type of account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Cash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Accounts Payable (A/P)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Paid In Capital (Owner 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Accounts Receivable (A/R)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Unearned Revenue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Investment, Common Stock)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Supplies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Notes Payable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Retained Earnings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Prepaid Insurance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Bank Loans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Equipment</a:t>
                      </a: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18" marR="9118" marT="9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30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Unclassified Balance Sheet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52518"/>
              </p:ext>
            </p:extLst>
          </p:nvPr>
        </p:nvGraphicFramePr>
        <p:xfrm>
          <a:off x="457200" y="1676400"/>
          <a:ext cx="8229599" cy="3150690"/>
        </p:xfrm>
        <a:graphic>
          <a:graphicData uri="http://schemas.openxmlformats.org/drawingml/2006/table">
            <a:tbl>
              <a:tblPr/>
              <a:tblGrid>
                <a:gridCol w="154610"/>
                <a:gridCol w="1920420"/>
                <a:gridCol w="998185"/>
                <a:gridCol w="1084984"/>
                <a:gridCol w="154610"/>
                <a:gridCol w="1920420"/>
                <a:gridCol w="911386"/>
                <a:gridCol w="1084984"/>
              </a:tblGrid>
              <a:tr h="2755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$ 25,800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$14,100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363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10,300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1,500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1,200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1,200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5,400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7,900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573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Computer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51,600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20,000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44,700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84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Equity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49,600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4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$ 94,300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$ 94,300 </a:t>
                      </a:r>
                    </a:p>
                  </a:txBody>
                  <a:tcPr marL="8143" marR="8143" marT="8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48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Classified Balance Sheet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09446"/>
              </p:ext>
            </p:extLst>
          </p:nvPr>
        </p:nvGraphicFramePr>
        <p:xfrm>
          <a:off x="457200" y="1524000"/>
          <a:ext cx="8229599" cy="3700695"/>
        </p:xfrm>
        <a:graphic>
          <a:graphicData uri="http://schemas.openxmlformats.org/drawingml/2006/table">
            <a:tbl>
              <a:tblPr/>
              <a:tblGrid>
                <a:gridCol w="150397"/>
                <a:gridCol w="1986819"/>
                <a:gridCol w="970982"/>
                <a:gridCol w="1065969"/>
                <a:gridCol w="150397"/>
                <a:gridCol w="1939325"/>
                <a:gridCol w="910295"/>
                <a:gridCol w="1055415"/>
              </a:tblGrid>
              <a:tr h="2696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$ 25,800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$14,100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10,300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1,500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1,200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1,200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5,400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7,900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42,700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24,700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20,000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Computer Equipment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64,000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44,700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Accum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 Equip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12,400)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Plant Assets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51,600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40,000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9,600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Equity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49,600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5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$ </a:t>
                      </a:r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94,300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5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</a:t>
                      </a:r>
                      <a:r>
                        <a:rPr lang="en-US" sz="15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94,300 </a:t>
                      </a:r>
                    </a:p>
                  </a:txBody>
                  <a:tcPr marL="7923" marR="7923" marT="79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Report Form Balance Sheet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51274"/>
              </p:ext>
            </p:extLst>
          </p:nvPr>
        </p:nvGraphicFramePr>
        <p:xfrm>
          <a:off x="2590800" y="1142998"/>
          <a:ext cx="4038600" cy="5257800"/>
        </p:xfrm>
        <a:graphic>
          <a:graphicData uri="http://schemas.openxmlformats.org/drawingml/2006/table">
            <a:tbl>
              <a:tblPr/>
              <a:tblGrid>
                <a:gridCol w="196920"/>
                <a:gridCol w="1989935"/>
                <a:gridCol w="884415"/>
                <a:gridCol w="967330"/>
              </a:tblGrid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38,500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3,900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47,500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Computer Equipment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14,200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Accum Deprec - Equipment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(100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Plant Assets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14,100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61,600 </a:t>
                      </a:r>
                      <a:endParaRPr lang="en-US" sz="11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5,600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13,350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10,000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23,350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3,250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38,250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</a:t>
                      </a:r>
                      <a:r>
                        <a:rPr lang="en-US" sz="11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61,600 </a:t>
                      </a:r>
                      <a:endParaRPr lang="en-US" sz="11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51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Account Form Balance Sheet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17837"/>
              </p:ext>
            </p:extLst>
          </p:nvPr>
        </p:nvGraphicFramePr>
        <p:xfrm>
          <a:off x="457200" y="1524000"/>
          <a:ext cx="8229599" cy="3810002"/>
        </p:xfrm>
        <a:graphic>
          <a:graphicData uri="http://schemas.openxmlformats.org/drawingml/2006/table">
            <a:tbl>
              <a:tblPr/>
              <a:tblGrid>
                <a:gridCol w="143760"/>
                <a:gridCol w="1899138"/>
                <a:gridCol w="1008838"/>
                <a:gridCol w="1008838"/>
                <a:gridCol w="201767"/>
                <a:gridCol w="143760"/>
                <a:gridCol w="1957147"/>
                <a:gridCol w="857513"/>
                <a:gridCol w="1008838"/>
              </a:tblGrid>
              <a:tr h="272143"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38,500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5,600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3,900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4,400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5,700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47,500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13,350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Computer Equipment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14,200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23,350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Accum Deprec - Equip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(100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Plant Assets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14,100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35,000 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3,250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38,250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</a:t>
                      </a:r>
                      <a:r>
                        <a:rPr lang="en-US" sz="14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61,600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</a:t>
                      </a:r>
                      <a:r>
                        <a:rPr lang="en-US" sz="14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61,600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573" marR="7573" marT="7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88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video presentation, we have seen several ways to present Balance Sheet information.</a:t>
            </a:r>
          </a:p>
          <a:p>
            <a:r>
              <a:rPr lang="en-US" dirty="0" smtClean="0"/>
              <a:t>I have prepared other videos on the Income Statement and Cash Flow Statement as well, should you wish to view those.</a:t>
            </a:r>
          </a:p>
          <a:p>
            <a:r>
              <a:rPr lang="en-US" dirty="0" smtClean="0"/>
              <a:t>You might also wish to view the Accounting Cycle presentations to what goes into how the statements are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4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675</Words>
  <Application>Microsoft Office PowerPoint</Application>
  <PresentationFormat>On-screen Show (4:3)</PresentationFormat>
  <Paragraphs>200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Balance Sheet</vt:lpstr>
      <vt:lpstr>The Balance Sheet</vt:lpstr>
      <vt:lpstr>The Accounting Equation</vt:lpstr>
      <vt:lpstr>Unclassified Balance Sheet</vt:lpstr>
      <vt:lpstr>Classified Balance Sheet</vt:lpstr>
      <vt:lpstr>The Report Form Balance Sheet</vt:lpstr>
      <vt:lpstr>The Account Form Balance Sheet</vt:lpstr>
      <vt:lpstr>The Balance Sheet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Balance Sheet</dc:title>
  <dc:creator>ERIC</dc:creator>
  <cp:lastModifiedBy>ERIC</cp:lastModifiedBy>
  <cp:revision>8</cp:revision>
  <dcterms:created xsi:type="dcterms:W3CDTF">2017-06-28T21:11:46Z</dcterms:created>
  <dcterms:modified xsi:type="dcterms:W3CDTF">2017-07-11T01:10:31Z</dcterms:modified>
</cp:coreProperties>
</file>