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57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5BA1-BDEB-4293-AA75-5A014C047260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59590-B2CF-43F5-91DE-1EC161A38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12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5BA1-BDEB-4293-AA75-5A014C047260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59590-B2CF-43F5-91DE-1EC161A38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100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5BA1-BDEB-4293-AA75-5A014C047260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59590-B2CF-43F5-91DE-1EC161A38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75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5BA1-BDEB-4293-AA75-5A014C047260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59590-B2CF-43F5-91DE-1EC161A38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876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5BA1-BDEB-4293-AA75-5A014C047260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59590-B2CF-43F5-91DE-1EC161A38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78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5BA1-BDEB-4293-AA75-5A014C047260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59590-B2CF-43F5-91DE-1EC161A38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843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5BA1-BDEB-4293-AA75-5A014C047260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59590-B2CF-43F5-91DE-1EC161A38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495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5BA1-BDEB-4293-AA75-5A014C047260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59590-B2CF-43F5-91DE-1EC161A38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808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5BA1-BDEB-4293-AA75-5A014C047260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59590-B2CF-43F5-91DE-1EC161A38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646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5BA1-BDEB-4293-AA75-5A014C047260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59590-B2CF-43F5-91DE-1EC161A38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19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5BA1-BDEB-4293-AA75-5A014C047260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59590-B2CF-43F5-91DE-1EC161A38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04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15BA1-BDEB-4293-AA75-5A014C047260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59590-B2CF-43F5-91DE-1EC161A38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23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7772400" cy="1470025"/>
          </a:xfrm>
        </p:spPr>
        <p:txBody>
          <a:bodyPr/>
          <a:lstStyle/>
          <a:p>
            <a:r>
              <a:rPr lang="en-US" b="1" dirty="0" smtClean="0"/>
              <a:t>The Income Statement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7543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Professor Eric </a:t>
            </a:r>
            <a:r>
              <a:rPr lang="en-US" dirty="0" err="1" smtClean="0"/>
              <a:t>Carstensen</a:t>
            </a:r>
            <a:endParaRPr lang="en-US" dirty="0" smtClean="0"/>
          </a:p>
          <a:p>
            <a:endParaRPr lang="en-US" sz="2300" dirty="0" smtClean="0"/>
          </a:p>
          <a:p>
            <a:r>
              <a:rPr lang="en-US" dirty="0" err="1" smtClean="0"/>
              <a:t>MiraCosta</a:t>
            </a:r>
            <a:r>
              <a:rPr lang="en-US" dirty="0" smtClean="0"/>
              <a:t> College</a:t>
            </a:r>
          </a:p>
          <a:p>
            <a:endParaRPr lang="en-US" sz="2200" dirty="0" smtClean="0"/>
          </a:p>
          <a:p>
            <a:r>
              <a:rPr lang="en-US" sz="2200" dirty="0" smtClean="0"/>
              <a:t>http://www.miracosta.edu/instruction/accounting/index.html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58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 Statement - Concluded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presentation, we looked at different types and formats of the Income Statement and finally, where the last line on the statement – Net Income – goes next.</a:t>
            </a:r>
          </a:p>
          <a:p>
            <a:r>
              <a:rPr lang="en-US" dirty="0" smtClean="0"/>
              <a:t>There is a similar presentation on the Balance Sheet and one covering the Statement of </a:t>
            </a:r>
            <a:br>
              <a:rPr lang="en-US" dirty="0" smtClean="0"/>
            </a:br>
            <a:r>
              <a:rPr lang="en-US" dirty="0" smtClean="0"/>
              <a:t>Cash Flows.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115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The Income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known as Profit &amp; Loss (P&amp;L), Statement of Financial Performance, Revenue Statement – it depends on management preference and that of the external users.</a:t>
            </a:r>
          </a:p>
          <a:p>
            <a:r>
              <a:rPr lang="en-US" dirty="0" smtClean="0"/>
              <a:t>We will explore different formats for both service and merchandising companies.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613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Income Statement for Service Business – Chart of Accounts Order for Expenses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134995"/>
              </p:ext>
            </p:extLst>
          </p:nvPr>
        </p:nvGraphicFramePr>
        <p:xfrm>
          <a:off x="1752600" y="1676399"/>
          <a:ext cx="5410200" cy="3886200"/>
        </p:xfrm>
        <a:graphic>
          <a:graphicData uri="http://schemas.openxmlformats.org/drawingml/2006/table">
            <a:tbl>
              <a:tblPr/>
              <a:tblGrid>
                <a:gridCol w="232215"/>
                <a:gridCol w="2847688"/>
                <a:gridCol w="1010338"/>
                <a:gridCol w="1319959"/>
              </a:tblGrid>
              <a:tr h="38862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Income Statement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Revenues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  12,400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Rent 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3,000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Wages 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4,000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Supplies 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600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Insurance 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400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Interest 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50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Deprec Expense - Equip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 Expenses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8,150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Net Income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dbl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600" b="1" i="0" u="dbl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  4,250 </a:t>
                      </a:r>
                      <a:endParaRPr lang="en-US" sz="1600" b="1" i="0" u="dbl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1745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Income Statement for Service Business – Sorted by Expense Amount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709257"/>
              </p:ext>
            </p:extLst>
          </p:nvPr>
        </p:nvGraphicFramePr>
        <p:xfrm>
          <a:off x="2057399" y="1600199"/>
          <a:ext cx="5029202" cy="4038600"/>
        </p:xfrm>
        <a:graphic>
          <a:graphicData uri="http://schemas.openxmlformats.org/drawingml/2006/table">
            <a:tbl>
              <a:tblPr/>
              <a:tblGrid>
                <a:gridCol w="218661"/>
                <a:gridCol w="2692982"/>
                <a:gridCol w="951367"/>
                <a:gridCol w="1166192"/>
              </a:tblGrid>
              <a:tr h="40386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Income Statement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Revenues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$ 12,400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Wages 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4,000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Rent 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3,000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Supplies 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600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Insurance 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400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Deprec Expense - Equip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Interest 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50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 Expenses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8,150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86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Net Income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dbl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600" b="1" i="0" u="dbl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$ 4,250 </a:t>
                      </a:r>
                      <a:endParaRPr lang="en-US" sz="1600" b="1" i="0" u="dbl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7878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Income Statement for Service Business – Expenses Sorted Alphabetically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192648"/>
              </p:ext>
            </p:extLst>
          </p:nvPr>
        </p:nvGraphicFramePr>
        <p:xfrm>
          <a:off x="2133600" y="1600199"/>
          <a:ext cx="5105400" cy="4419600"/>
        </p:xfrm>
        <a:graphic>
          <a:graphicData uri="http://schemas.openxmlformats.org/drawingml/2006/table">
            <a:tbl>
              <a:tblPr/>
              <a:tblGrid>
                <a:gridCol w="221974"/>
                <a:gridCol w="2733784"/>
                <a:gridCol w="965781"/>
                <a:gridCol w="1183861"/>
              </a:tblGrid>
              <a:tr h="44196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Income Statement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Revenues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$ 12,400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Deprec Expense - Equip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Insurance 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400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Interest 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50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Rent 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3,000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Supplies 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Wages Expense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4,000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 Expenses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8,150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Net Income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dbl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</a:t>
                      </a:r>
                      <a:r>
                        <a:rPr lang="en-US" sz="1600" b="1" i="0" u="dbl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$ 4,250 </a:t>
                      </a:r>
                      <a:endParaRPr lang="en-US" sz="1600" b="1" i="0" u="dbl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9004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Merchandising Income Statement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849665"/>
              </p:ext>
            </p:extLst>
          </p:nvPr>
        </p:nvGraphicFramePr>
        <p:xfrm>
          <a:off x="1838887" y="1295400"/>
          <a:ext cx="5466226" cy="5029200"/>
        </p:xfrm>
        <a:graphic>
          <a:graphicData uri="http://schemas.openxmlformats.org/drawingml/2006/table">
            <a:tbl>
              <a:tblPr/>
              <a:tblGrid>
                <a:gridCol w="172331"/>
                <a:gridCol w="3274294"/>
                <a:gridCol w="919100"/>
                <a:gridCol w="1100501"/>
              </a:tblGrid>
              <a:tr h="3352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Income Statement</a:t>
                      </a:r>
                    </a:p>
                  </a:txBody>
                  <a:tcPr marL="9070" marR="9070" marT="9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070" marR="9070" marT="9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070" marR="9070" marT="9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070" marR="9070" marT="9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Sales</a:t>
                      </a:r>
                    </a:p>
                  </a:txBody>
                  <a:tcPr marL="9070" marR="9070" marT="9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070" marR="9070" marT="9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$ 25,600 </a:t>
                      </a:r>
                    </a:p>
                  </a:txBody>
                  <a:tcPr marL="9070" marR="9070" marT="9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070" marR="9070" marT="9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less: Sales Discounts</a:t>
                      </a:r>
                    </a:p>
                  </a:txBody>
                  <a:tcPr marL="9070" marR="9070" marT="9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1,200 </a:t>
                      </a:r>
                    </a:p>
                  </a:txBody>
                  <a:tcPr marL="9070" marR="9070" marT="9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070" marR="9070" marT="9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070" marR="9070" marT="9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less: Sales Returns &amp; Allowances</a:t>
                      </a:r>
                    </a:p>
                  </a:txBody>
                  <a:tcPr marL="9070" marR="9070" marT="9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800 </a:t>
                      </a:r>
                    </a:p>
                  </a:txBody>
                  <a:tcPr marL="9070" marR="9070" marT="9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070" marR="9070" marT="9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070" marR="9070" marT="9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Net Sales</a:t>
                      </a:r>
                    </a:p>
                  </a:txBody>
                  <a:tcPr marL="9070" marR="9070" marT="9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070" marR="9070" marT="90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$ 24,400 </a:t>
                      </a:r>
                    </a:p>
                  </a:txBody>
                  <a:tcPr marL="9070" marR="9070" marT="9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070" marR="9070" marT="9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Cost of Goods Sold</a:t>
                      </a:r>
                    </a:p>
                  </a:txBody>
                  <a:tcPr marL="9070" marR="9070" marT="9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12,300 </a:t>
                      </a:r>
                    </a:p>
                  </a:txBody>
                  <a:tcPr marL="9070" marR="9070" marT="9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070" marR="9070" marT="9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070" marR="9070" marT="9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Gross Margin</a:t>
                      </a:r>
                    </a:p>
                  </a:txBody>
                  <a:tcPr marL="9070" marR="9070" marT="9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070" marR="9070" marT="90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$ 12,100 </a:t>
                      </a:r>
                    </a:p>
                  </a:txBody>
                  <a:tcPr marL="9070" marR="9070" marT="9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070" marR="9070" marT="9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Wages Expense</a:t>
                      </a:r>
                    </a:p>
                  </a:txBody>
                  <a:tcPr marL="9070" marR="9070" marT="9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4,000 </a:t>
                      </a:r>
                    </a:p>
                  </a:txBody>
                  <a:tcPr marL="9070" marR="9070" marT="9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070" marR="9070" marT="9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070" marR="9070" marT="9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Rent Expense</a:t>
                      </a:r>
                    </a:p>
                  </a:txBody>
                  <a:tcPr marL="9070" marR="9070" marT="9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3,000 </a:t>
                      </a:r>
                    </a:p>
                  </a:txBody>
                  <a:tcPr marL="9070" marR="9070" marT="9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070" marR="9070" marT="9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070" marR="9070" marT="9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Supplies Expense</a:t>
                      </a:r>
                    </a:p>
                  </a:txBody>
                  <a:tcPr marL="9070" marR="9070" marT="9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600 </a:t>
                      </a:r>
                    </a:p>
                  </a:txBody>
                  <a:tcPr marL="9070" marR="9070" marT="9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070" marR="9070" marT="9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070" marR="9070" marT="9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Insurance Expense</a:t>
                      </a:r>
                    </a:p>
                  </a:txBody>
                  <a:tcPr marL="9070" marR="9070" marT="9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400 </a:t>
                      </a:r>
                    </a:p>
                  </a:txBody>
                  <a:tcPr marL="9070" marR="9070" marT="9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070" marR="9070" marT="9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070" marR="9070" marT="9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Deprec Expense - Equip</a:t>
                      </a:r>
                    </a:p>
                  </a:txBody>
                  <a:tcPr marL="9070" marR="9070" marT="9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200 </a:t>
                      </a:r>
                    </a:p>
                  </a:txBody>
                  <a:tcPr marL="9070" marR="9070" marT="9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070" marR="9070" marT="9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070" marR="9070" marT="9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Interest Expense</a:t>
                      </a:r>
                    </a:p>
                  </a:txBody>
                  <a:tcPr marL="9070" marR="9070" marT="9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50 </a:t>
                      </a:r>
                    </a:p>
                  </a:txBody>
                  <a:tcPr marL="9070" marR="9070" marT="9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070" marR="9070" marT="9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070" marR="9070" marT="9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 Expenses</a:t>
                      </a:r>
                    </a:p>
                  </a:txBody>
                  <a:tcPr marL="9070" marR="9070" marT="9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070" marR="9070" marT="90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8,250 </a:t>
                      </a:r>
                    </a:p>
                  </a:txBody>
                  <a:tcPr marL="9070" marR="9070" marT="9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l" fontAlgn="b"/>
                      <a:endParaRPr lang="en-US" sz="17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070" marR="9070" marT="9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Net Income</a:t>
                      </a:r>
                    </a:p>
                  </a:txBody>
                  <a:tcPr marL="9070" marR="9070" marT="9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7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070" marR="9070" marT="90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i="0" u="dbl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  3,850 </a:t>
                      </a:r>
                    </a:p>
                  </a:txBody>
                  <a:tcPr marL="9070" marR="9070" marT="90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1044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Step Income Statements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985951"/>
              </p:ext>
            </p:extLst>
          </p:nvPr>
        </p:nvGraphicFramePr>
        <p:xfrm>
          <a:off x="838200" y="1828800"/>
          <a:ext cx="7429499" cy="2514600"/>
        </p:xfrm>
        <a:graphic>
          <a:graphicData uri="http://schemas.openxmlformats.org/drawingml/2006/table">
            <a:tbl>
              <a:tblPr/>
              <a:tblGrid>
                <a:gridCol w="180666"/>
                <a:gridCol w="2082415"/>
                <a:gridCol w="1204441"/>
                <a:gridCol w="405706"/>
                <a:gridCol w="180666"/>
                <a:gridCol w="2206029"/>
                <a:gridCol w="1169576"/>
              </a:tblGrid>
              <a:tr h="4191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Service Business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Merchandising Business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Revenues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  12,400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Net Sales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$ 24,400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Operating Expenses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8,150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Cost of Goods Sold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12,300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Net Income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dbl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  </a:t>
                      </a:r>
                      <a:r>
                        <a:rPr lang="en-US" sz="1800" b="1" i="0" u="dbl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4,250 </a:t>
                      </a:r>
                      <a:endParaRPr lang="en-US" sz="1800" b="1" i="0" u="dbl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Gross Margin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$ 12,100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Operating Expenses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8,250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Net Income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dbl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  3,850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7824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Multi Step Income Statement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96812"/>
              </p:ext>
            </p:extLst>
          </p:nvPr>
        </p:nvGraphicFramePr>
        <p:xfrm>
          <a:off x="2438401" y="990606"/>
          <a:ext cx="3886200" cy="5714986"/>
        </p:xfrm>
        <a:graphic>
          <a:graphicData uri="http://schemas.openxmlformats.org/drawingml/2006/table">
            <a:tbl>
              <a:tblPr/>
              <a:tblGrid>
                <a:gridCol w="174971"/>
                <a:gridCol w="174971"/>
                <a:gridCol w="2013702"/>
                <a:gridCol w="761278"/>
                <a:gridCol w="761278"/>
              </a:tblGrid>
              <a:tr h="19061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Sales</a:t>
                      </a: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$ 385,900 </a:t>
                      </a: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61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less: Sales Discounts</a:t>
                      </a: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5,200 </a:t>
                      </a: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61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less: Sales Returns &amp; Allowances</a:t>
                      </a: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2,800 </a:t>
                      </a: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61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Net Sales</a:t>
                      </a: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$ 380,700 </a:t>
                      </a: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61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Cost of Goods Sold</a:t>
                      </a: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156,100 </a:t>
                      </a: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61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Gross Margin</a:t>
                      </a: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$ 224,600 </a:t>
                      </a: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61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Operating Expenses</a:t>
                      </a: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611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Selling Expenses</a:t>
                      </a: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611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Sales Salaries</a:t>
                      </a: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54,200 </a:t>
                      </a: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611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Advertising Expense</a:t>
                      </a: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20,300 </a:t>
                      </a: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611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Sales Supplies Expense</a:t>
                      </a: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3,600 </a:t>
                      </a: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611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Deprec Expense - Sales Equip</a:t>
                      </a: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2,700 </a:t>
                      </a: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611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 Selling Expenses</a:t>
                      </a: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80,800 </a:t>
                      </a: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611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General &amp; Administrative Expenses</a:t>
                      </a: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611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Administrative Salaries</a:t>
                      </a: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63,900 </a:t>
                      </a: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611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Office Supplies Expense</a:t>
                      </a: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2,500 </a:t>
                      </a: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611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Insurance Expense</a:t>
                      </a: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10,400 </a:t>
                      </a: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923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Deprec Expense - Equip</a:t>
                      </a: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3,100 </a:t>
                      </a: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324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 General &amp; Admin Expenses</a:t>
                      </a: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79,900 </a:t>
                      </a: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923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Operating Expenses</a:t>
                      </a: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160,700 </a:t>
                      </a: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2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Operating Income</a:t>
                      </a: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63,900 </a:t>
                      </a: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3923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Other Income &amp; Expense</a:t>
                      </a: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923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Interest Income</a:t>
                      </a: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7,800 </a:t>
                      </a: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923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Interest Expense</a:t>
                      </a: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4,500 </a:t>
                      </a: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923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Gain on Disposal of Equipment</a:t>
                      </a: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2,200 </a:t>
                      </a: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923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Total Other Income &amp; Expense</a:t>
                      </a: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  5,500 </a:t>
                      </a: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92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Income Before Taxes</a:t>
                      </a: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69,400 </a:t>
                      </a: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3923"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Incxome Taxes</a:t>
                      </a: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23,800 </a:t>
                      </a: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20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Net Income</a:t>
                      </a: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  45,600 </a:t>
                      </a: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84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6773" marR="6773" marT="6773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3697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 of </a:t>
            </a:r>
            <a:r>
              <a:rPr lang="en-US" dirty="0"/>
              <a:t>R</a:t>
            </a:r>
            <a:r>
              <a:rPr lang="en-US" dirty="0" smtClean="0"/>
              <a:t>etained Earnings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061141"/>
              </p:ext>
            </p:extLst>
          </p:nvPr>
        </p:nvGraphicFramePr>
        <p:xfrm>
          <a:off x="2286000" y="1600200"/>
          <a:ext cx="4648200" cy="2362201"/>
        </p:xfrm>
        <a:graphic>
          <a:graphicData uri="http://schemas.openxmlformats.org/drawingml/2006/table">
            <a:tbl>
              <a:tblPr/>
              <a:tblGrid>
                <a:gridCol w="247650"/>
                <a:gridCol w="2314575"/>
                <a:gridCol w="942975"/>
                <a:gridCol w="1143000"/>
              </a:tblGrid>
              <a:tr h="392259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Statement of Retained Earnings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2259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Beginning Balance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         -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259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Net Income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4,250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259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Dividends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(1,000)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259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Increase (Decrease)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3,250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906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Ending Balance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dbl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$  </a:t>
                      </a:r>
                      <a:r>
                        <a:rPr lang="en-US" sz="1800" b="1" i="0" u="dbl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3,250 </a:t>
                      </a:r>
                      <a:endParaRPr lang="en-US" sz="1800" b="1" i="0" u="dbl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3732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558</Words>
  <Application>Microsoft Office PowerPoint</Application>
  <PresentationFormat>On-screen Show (4:3)</PresentationFormat>
  <Paragraphs>189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Income Statement</vt:lpstr>
      <vt:lpstr>The Income Statement</vt:lpstr>
      <vt:lpstr>Income Statement for Service Business – Chart of Accounts Order for Expenses</vt:lpstr>
      <vt:lpstr>Income Statement for Service Business – Sorted by Expense Amount</vt:lpstr>
      <vt:lpstr>Income Statement for Service Business – Expenses Sorted Alphabetically</vt:lpstr>
      <vt:lpstr>Merchandising Income Statement</vt:lpstr>
      <vt:lpstr>Single Step Income Statements</vt:lpstr>
      <vt:lpstr>Multi Step Income Statement</vt:lpstr>
      <vt:lpstr>Statement of Retained Earnings</vt:lpstr>
      <vt:lpstr>Income Statement - Concluded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Income Statement</dc:title>
  <dc:creator>ERIC</dc:creator>
  <cp:lastModifiedBy>ERIC</cp:lastModifiedBy>
  <cp:revision>5</cp:revision>
  <dcterms:created xsi:type="dcterms:W3CDTF">2017-06-28T20:27:14Z</dcterms:created>
  <dcterms:modified xsi:type="dcterms:W3CDTF">2017-07-10T22:49:21Z</dcterms:modified>
</cp:coreProperties>
</file>