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7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2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6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7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2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6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5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42C6-BF2C-4DE9-A8A4-E8C2988CC634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4AF09-8315-4646-B0C0-E5FA667CD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7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Notes Payable and Receivable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Note?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Notes are signed promises to repay a loan, including interest rate and due date.</a:t>
            </a:r>
          </a:p>
          <a:p>
            <a:r>
              <a:rPr lang="en-US" dirty="0" smtClean="0"/>
              <a:t>Depending on whether you are the borrower or the lender, a note can be a payable (liability) or receivable (asset).</a:t>
            </a:r>
          </a:p>
          <a:p>
            <a:r>
              <a:rPr lang="en-US" dirty="0" smtClean="0"/>
              <a:t>Most notes are for periods of less than one year, however, they can be for longer periods.</a:t>
            </a:r>
          </a:p>
          <a:p>
            <a:r>
              <a:rPr lang="en-US" dirty="0" smtClean="0"/>
              <a:t>We will focus on simple interest notes, but, will compare with simple discount notes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4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use the term </a:t>
            </a:r>
            <a:r>
              <a:rPr lang="en-US" i="1" dirty="0" smtClean="0"/>
              <a:t>simple</a:t>
            </a:r>
            <a:r>
              <a:rPr lang="en-US" dirty="0" smtClean="0"/>
              <a:t> interest because interest is calculated just once (as opposed to compound interest, where interest is figured more often).</a:t>
            </a:r>
          </a:p>
          <a:p>
            <a:r>
              <a:rPr lang="en-US" b="1" dirty="0" smtClean="0"/>
              <a:t>Interest = Principle * Rate * Time</a:t>
            </a:r>
          </a:p>
          <a:p>
            <a:pPr lvl="1"/>
            <a:r>
              <a:rPr lang="en-US" dirty="0" smtClean="0"/>
              <a:t>Principle is the amount borrowed / lent</a:t>
            </a:r>
          </a:p>
          <a:p>
            <a:pPr lvl="1"/>
            <a:r>
              <a:rPr lang="en-US" dirty="0" smtClean="0"/>
              <a:t>Rate is the annual percentage rate</a:t>
            </a:r>
          </a:p>
          <a:p>
            <a:pPr lvl="1"/>
            <a:r>
              <a:rPr lang="en-US" dirty="0" smtClean="0"/>
              <a:t>Time is expressed in years or fractions of years (each month is 30 days; each year is 360 days)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0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51596"/>
              </p:ext>
            </p:extLst>
          </p:nvPr>
        </p:nvGraphicFramePr>
        <p:xfrm>
          <a:off x="1295400" y="1371600"/>
          <a:ext cx="7620000" cy="3124198"/>
        </p:xfrm>
        <a:graphic>
          <a:graphicData uri="http://schemas.openxmlformats.org/drawingml/2006/table">
            <a:tbl>
              <a:tblPr/>
              <a:tblGrid>
                <a:gridCol w="1775848"/>
                <a:gridCol w="5844152"/>
              </a:tblGrid>
              <a:tr h="417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that on January 1st, $20,000 is borrowed at 6.0% interest for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period of three months.  How much interest will be due at the end of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those 3 months?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457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9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= P * R * 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9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= 20,000 * .06 * (90/360)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9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= 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9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Standpoints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76439"/>
              </p:ext>
            </p:extLst>
          </p:nvPr>
        </p:nvGraphicFramePr>
        <p:xfrm>
          <a:off x="381000" y="1295400"/>
          <a:ext cx="8381996" cy="5105396"/>
        </p:xfrm>
        <a:graphic>
          <a:graphicData uri="http://schemas.openxmlformats.org/drawingml/2006/table">
            <a:tbl>
              <a:tblPr/>
              <a:tblGrid>
                <a:gridCol w="671399"/>
                <a:gridCol w="671399"/>
                <a:gridCol w="671399"/>
                <a:gridCol w="671399"/>
                <a:gridCol w="797286"/>
                <a:gridCol w="797286"/>
                <a:gridCol w="493059"/>
                <a:gridCol w="671399"/>
                <a:gridCol w="671399"/>
                <a:gridCol w="671399"/>
                <a:gridCol w="797286"/>
                <a:gridCol w="797286"/>
              </a:tblGrid>
              <a:tr h="28489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Borrower's Books: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Lender's Books: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01-01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107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01-31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107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02-28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107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03-31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 payable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899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 receivable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20,000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287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68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Interest vs. Simple Discount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796012"/>
              </p:ext>
            </p:extLst>
          </p:nvPr>
        </p:nvGraphicFramePr>
        <p:xfrm>
          <a:off x="1143002" y="914404"/>
          <a:ext cx="6934198" cy="5714998"/>
        </p:xfrm>
        <a:graphic>
          <a:graphicData uri="http://schemas.openxmlformats.org/drawingml/2006/table">
            <a:tbl>
              <a:tblPr/>
              <a:tblGrid>
                <a:gridCol w="470115"/>
                <a:gridCol w="299165"/>
                <a:gridCol w="288479"/>
                <a:gridCol w="812017"/>
                <a:gridCol w="203004"/>
                <a:gridCol w="587644"/>
                <a:gridCol w="203004"/>
                <a:gridCol w="576959"/>
                <a:gridCol w="85475"/>
                <a:gridCol w="470115"/>
                <a:gridCol w="267111"/>
                <a:gridCol w="277796"/>
                <a:gridCol w="790648"/>
                <a:gridCol w="224373"/>
                <a:gridCol w="512853"/>
                <a:gridCol w="203004"/>
                <a:gridCol w="662436"/>
              </a:tblGrid>
              <a:tr h="24459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Simple Interest Note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Simple Discount Note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5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Calculation: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 Calculation: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Principal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Principal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20,000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0.06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90/360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20,000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0.06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90/360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300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300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Maturity Value: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Maturity Value: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MV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Face Value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MV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Face Value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20,000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300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20,000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20,300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Proceeds: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Proceeds: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Proceeds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Face Value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Proceeds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Maturity Value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Discount (Interest)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20,000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20,000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19,700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Rate: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Rate: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Interest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Proceeds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Proceeds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20,000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90/360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19,700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90/360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0.06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0.0609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6.09%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3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463</Words>
  <Application>Microsoft Office PowerPoint</Application>
  <PresentationFormat>On-screen Show (4:3)</PresentationFormat>
  <Paragraphs>266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Notes Payable and Receivable</vt:lpstr>
      <vt:lpstr>What is a Note?</vt:lpstr>
      <vt:lpstr>Simple Interest</vt:lpstr>
      <vt:lpstr>Quick Example</vt:lpstr>
      <vt:lpstr>Two Standpoints</vt:lpstr>
      <vt:lpstr>Simple Interest vs. Simple Discount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Payable and Receivable</dc:title>
  <dc:creator>ERIC</dc:creator>
  <cp:lastModifiedBy>ERIC</cp:lastModifiedBy>
  <cp:revision>6</cp:revision>
  <dcterms:created xsi:type="dcterms:W3CDTF">2017-06-28T16:01:07Z</dcterms:created>
  <dcterms:modified xsi:type="dcterms:W3CDTF">2017-06-28T18:21:24Z</dcterms:modified>
</cp:coreProperties>
</file>