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2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3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9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7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6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5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6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BFF61-7C1B-4433-9EB7-2F963AFB967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42C0-BDA1-4117-B97A-C918F2A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9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Fixed </a:t>
            </a:r>
            <a:r>
              <a:rPr lang="en-US" b="1" dirty="0" smtClean="0"/>
              <a:t>Assets – Part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4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of Assets - Donation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225003"/>
              </p:ext>
            </p:extLst>
          </p:nvPr>
        </p:nvGraphicFramePr>
        <p:xfrm>
          <a:off x="1600200" y="1447796"/>
          <a:ext cx="6096001" cy="4876803"/>
        </p:xfrm>
        <a:graphic>
          <a:graphicData uri="http://schemas.openxmlformats.org/drawingml/2006/table">
            <a:tbl>
              <a:tblPr/>
              <a:tblGrid>
                <a:gridCol w="582566"/>
                <a:gridCol w="1309822"/>
                <a:gridCol w="1218438"/>
                <a:gridCol w="274149"/>
                <a:gridCol w="1340283"/>
                <a:gridCol w="1370743"/>
              </a:tblGrid>
              <a:tr h="2831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Using these numbers from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Slide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that this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1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donated to charity in year 3.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Accumulated Depreciation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==&gt;  Let's assume further that the fair market value of the asset is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equal to the book value: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Charitable Donations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6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Accum. Depreciation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14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Asset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15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Assets – Part 2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Part 2 presentation, we covered Improvements and Disposal.</a:t>
            </a:r>
          </a:p>
          <a:p>
            <a:r>
              <a:rPr lang="en-US" dirty="0" smtClean="0"/>
              <a:t>If you haven’t seen the Part 2 presentation, it covers asset Valuation and Depreciation methods.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2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Four Main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Valuation – Total Cost &amp; Lump Sum Allocation</a:t>
            </a:r>
          </a:p>
          <a:p>
            <a:r>
              <a:rPr lang="en-US" dirty="0" smtClean="0"/>
              <a:t>Cost Allocation / Depreciation Methods</a:t>
            </a:r>
          </a:p>
          <a:p>
            <a:pPr lvl="1"/>
            <a:r>
              <a:rPr lang="en-US" dirty="0" smtClean="0"/>
              <a:t>Straight Line Method</a:t>
            </a:r>
          </a:p>
          <a:p>
            <a:pPr lvl="1"/>
            <a:r>
              <a:rPr lang="en-US" dirty="0" smtClean="0"/>
              <a:t>Units of Production Method</a:t>
            </a:r>
          </a:p>
          <a:p>
            <a:pPr lvl="1"/>
            <a:r>
              <a:rPr lang="en-US" dirty="0" smtClean="0"/>
              <a:t>Double-Declining Balance </a:t>
            </a:r>
            <a:r>
              <a:rPr lang="en-US" dirty="0" smtClean="0"/>
              <a:t>Method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b="1" dirty="0" smtClean="0"/>
              <a:t>Improvements vs. Normal Repairs &amp; Maintenance</a:t>
            </a:r>
          </a:p>
          <a:p>
            <a:pPr lvl="1"/>
            <a:r>
              <a:rPr lang="en-US" b="1" dirty="0"/>
              <a:t>Changes in Assumptions</a:t>
            </a:r>
          </a:p>
          <a:p>
            <a:r>
              <a:rPr lang="en-US" b="1" dirty="0" smtClean="0"/>
              <a:t>Disposal of Assets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45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Improvements vs. Normal Repairs &amp;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Improvement (also referred to as Betterments) must do at least one of the following (may do both):</a:t>
            </a:r>
          </a:p>
          <a:p>
            <a:pPr lvl="1"/>
            <a:r>
              <a:rPr lang="en-US" dirty="0" smtClean="0"/>
              <a:t>Extend the Useful </a:t>
            </a:r>
            <a:r>
              <a:rPr lang="en-US" dirty="0"/>
              <a:t>L</a:t>
            </a:r>
            <a:r>
              <a:rPr lang="en-US" dirty="0" smtClean="0"/>
              <a:t>ife of the asset</a:t>
            </a:r>
          </a:p>
          <a:p>
            <a:pPr lvl="1"/>
            <a:r>
              <a:rPr lang="en-US" dirty="0" smtClean="0"/>
              <a:t>Increase the Salvage Value of the asset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Improvements are </a:t>
            </a:r>
            <a:r>
              <a:rPr lang="en-US" sz="3200" i="1" dirty="0"/>
              <a:t>C</a:t>
            </a:r>
            <a:r>
              <a:rPr lang="en-US" sz="3200" i="1" dirty="0" smtClean="0"/>
              <a:t>apitalized</a:t>
            </a:r>
            <a:r>
              <a:rPr lang="en-US" sz="3200" dirty="0" smtClean="0"/>
              <a:t> (expense is matched to revenues realized)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Repairs and Maintenance are </a:t>
            </a:r>
            <a:r>
              <a:rPr lang="en-US" sz="3200" i="1" dirty="0" smtClean="0"/>
              <a:t>Period Expenses </a:t>
            </a:r>
            <a:r>
              <a:rPr lang="en-US" sz="3200" dirty="0" smtClean="0"/>
              <a:t>(expensed during the period incurred)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60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Improvements - Continued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50450"/>
              </p:ext>
            </p:extLst>
          </p:nvPr>
        </p:nvGraphicFramePr>
        <p:xfrm>
          <a:off x="1143002" y="1295400"/>
          <a:ext cx="6857997" cy="5106242"/>
        </p:xfrm>
        <a:graphic>
          <a:graphicData uri="http://schemas.openxmlformats.org/drawingml/2006/table">
            <a:tbl>
              <a:tblPr/>
              <a:tblGrid>
                <a:gridCol w="725474"/>
                <a:gridCol w="725474"/>
                <a:gridCol w="1201566"/>
                <a:gridCol w="1201566"/>
                <a:gridCol w="940849"/>
                <a:gridCol w="940849"/>
                <a:gridCol w="725474"/>
                <a:gridCol w="396745"/>
              </a:tblGrid>
              <a:tr h="283633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Suppose we spend $3,000 to replace the motor in our delivery truck.  This 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633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to extend the life of the truck for another 3 years.  The journal entry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6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record this would be: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Truck*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Since this extends the life of the truck, this is an improvement.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Suppose you took the truck to the dealership to repair the back bumper that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633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damaged by one of the drivers.  The cost of the new bumper was $1,500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6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the resulting journal entry would be: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Repairs &amp; Maintenance - Truck**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63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Asset 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 Expense 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8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Improvements - Continued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36988"/>
              </p:ext>
            </p:extLst>
          </p:nvPr>
        </p:nvGraphicFramePr>
        <p:xfrm>
          <a:off x="1143000" y="1371599"/>
          <a:ext cx="7086599" cy="4048632"/>
        </p:xfrm>
        <a:graphic>
          <a:graphicData uri="http://schemas.openxmlformats.org/drawingml/2006/table">
            <a:tbl>
              <a:tblPr/>
              <a:tblGrid>
                <a:gridCol w="2993283"/>
                <a:gridCol w="299329"/>
                <a:gridCol w="1245955"/>
                <a:gridCol w="269396"/>
                <a:gridCol w="2278636"/>
              </a:tblGrid>
              <a:tr h="62830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Revised 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Revised Salvage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2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Revised Remaining Life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02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1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Discussed on Slide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91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Revised Salvage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 Estimate Given Most Up To 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912">
                <a:tc>
                  <a:txBody>
                    <a:bodyPr/>
                    <a:lstStyle/>
                    <a:p>
                      <a:pPr algn="r" fontAlgn="b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(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Usage/Wear 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Tear)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91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Revised Remaining Life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 Estimate Given Most Up To 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912">
                <a:tc>
                  <a:txBody>
                    <a:bodyPr/>
                    <a:lstStyle/>
                    <a:p>
                      <a:pPr algn="r" fontAlgn="b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(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Usage/Wear 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Tear)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72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02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Note:  This formula can be used when Salvage Value Changes, when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0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Useful Life changes or both change.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67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- Concluded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76087"/>
              </p:ext>
            </p:extLst>
          </p:nvPr>
        </p:nvGraphicFramePr>
        <p:xfrm>
          <a:off x="457200" y="1600203"/>
          <a:ext cx="8229599" cy="3799879"/>
        </p:xfrm>
        <a:graphic>
          <a:graphicData uri="http://schemas.openxmlformats.org/drawingml/2006/table">
            <a:tbl>
              <a:tblPr/>
              <a:tblGrid>
                <a:gridCol w="418593"/>
                <a:gridCol w="941151"/>
                <a:gridCol w="875489"/>
                <a:gridCol w="196985"/>
                <a:gridCol w="963038"/>
                <a:gridCol w="984926"/>
                <a:gridCol w="311893"/>
                <a:gridCol w="1452765"/>
                <a:gridCol w="213400"/>
                <a:gridCol w="1871359"/>
              </a:tblGrid>
              <a:tr h="253325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Using these numbers from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 1, Slide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#7, assume that Salvage Value has been revised to $1,000 and the remaining useful life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3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 been revised to 4 years at the end of year 2.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18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Accumulated Depreciation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Value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22,000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Revised Depreciation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Value - Revised Salvage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10,000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17,000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Revised Remaining Life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15,000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12,000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20,000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7,000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(17,000 - 1,000) / (4 - 2)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25,000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2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8,000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18,000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9,000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8,000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26,000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1,000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2667000" y="4343400"/>
            <a:ext cx="3810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72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of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Assets remain on the books until disposal, whether or not they are fully depreciated.</a:t>
            </a:r>
          </a:p>
          <a:p>
            <a:r>
              <a:rPr lang="en-US" dirty="0" smtClean="0"/>
              <a:t>Selling and donating assets are some of the types of disposals.</a:t>
            </a:r>
          </a:p>
          <a:p>
            <a:r>
              <a:rPr lang="en-US" dirty="0" smtClean="0"/>
              <a:t>Upon disposal, we remove the asset from the books along with associated accumulated depreciation.  We also account for any cash received and any resulting gain or 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Disposal of Assets – Gain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281352"/>
              </p:ext>
            </p:extLst>
          </p:nvPr>
        </p:nvGraphicFramePr>
        <p:xfrm>
          <a:off x="1752600" y="1295394"/>
          <a:ext cx="5638800" cy="4955258"/>
        </p:xfrm>
        <a:graphic>
          <a:graphicData uri="http://schemas.openxmlformats.org/drawingml/2006/table">
            <a:tbl>
              <a:tblPr/>
              <a:tblGrid>
                <a:gridCol w="538874"/>
                <a:gridCol w="1211584"/>
                <a:gridCol w="1127055"/>
                <a:gridCol w="253587"/>
                <a:gridCol w="1239762"/>
                <a:gridCol w="1267938"/>
              </a:tblGrid>
              <a:tr h="28014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Using these numbers from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 1, Slide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that this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is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1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 at the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end of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 for $14,000.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96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Accumulated Depreciation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==&gt;  Since the amount of cash </a:t>
                      </a:r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exceeds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the book value, there is 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gain on disposal: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Cash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076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Accum. Depreciation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Asset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14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Gain on Disposal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82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Disposal of Assets - Loss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286357"/>
              </p:ext>
            </p:extLst>
          </p:nvPr>
        </p:nvGraphicFramePr>
        <p:xfrm>
          <a:off x="1905000" y="1219202"/>
          <a:ext cx="5638800" cy="5073045"/>
        </p:xfrm>
        <a:graphic>
          <a:graphicData uri="http://schemas.openxmlformats.org/drawingml/2006/table">
            <a:tbl>
              <a:tblPr/>
              <a:tblGrid>
                <a:gridCol w="538874"/>
                <a:gridCol w="1211585"/>
                <a:gridCol w="1127055"/>
                <a:gridCol w="253587"/>
                <a:gridCol w="1239762"/>
                <a:gridCol w="1267937"/>
              </a:tblGrid>
              <a:tr h="287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Using these numbers from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 1, Slide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that this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is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 at the end of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 for $10,000.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89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Accumulated Depreciation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==&gt;  Since the amount of cash </a:t>
                      </a:r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less than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book value, there is 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loss on disposal: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Cash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9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Accum. Depreciation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9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Loss on Disposal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Asset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17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943</Words>
  <Application>Microsoft Office PowerPoint</Application>
  <PresentationFormat>On-screen Show (4:3)</PresentationFormat>
  <Paragraphs>246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Fixed Assets – Part 2</vt:lpstr>
      <vt:lpstr>Four Main Considerations</vt:lpstr>
      <vt:lpstr>Improvements vs. Normal Repairs &amp; Maintenance</vt:lpstr>
      <vt:lpstr>Improvements - Continued</vt:lpstr>
      <vt:lpstr>Improvements - Continued</vt:lpstr>
      <vt:lpstr>Improvements - Concluded</vt:lpstr>
      <vt:lpstr>Disposal of Assets</vt:lpstr>
      <vt:lpstr>Disposal of Assets – Gain </vt:lpstr>
      <vt:lpstr>Disposal of Assets - Loss</vt:lpstr>
      <vt:lpstr>Disposal of Assets - Donation</vt:lpstr>
      <vt:lpstr>Fixed Assets – Part 2 Concluded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Assets – Part 2</dc:title>
  <dc:creator>ERIC</dc:creator>
  <cp:lastModifiedBy>ERIC</cp:lastModifiedBy>
  <cp:revision>3</cp:revision>
  <dcterms:created xsi:type="dcterms:W3CDTF">2017-07-16T19:55:54Z</dcterms:created>
  <dcterms:modified xsi:type="dcterms:W3CDTF">2017-07-16T20:26:34Z</dcterms:modified>
</cp:coreProperties>
</file>