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2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7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9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9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5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4666-AA88-4B7E-8811-38703C28737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395-AB4E-4374-9720-FA8566F57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Fixed </a:t>
            </a:r>
            <a:r>
              <a:rPr lang="en-US" b="1" dirty="0" smtClean="0"/>
              <a:t>Assets – Part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Assets – Part 1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time, we covered Valuation / Cost Determination and Cost Allocation (depreciation methods).  </a:t>
            </a:r>
          </a:p>
          <a:p>
            <a:r>
              <a:rPr lang="en-US" dirty="0" smtClean="0"/>
              <a:t>In the Part 2 presentation, we will cover Improvements and Disposal.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5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/>
              <a:t>F</a:t>
            </a:r>
            <a:r>
              <a:rPr lang="en-US" dirty="0" smtClean="0"/>
              <a:t>ixed Assets?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Fixed Assets, also known as Plant Assets or Property, Plant &amp; Equipment (PP&amp;E) are Non-Current </a:t>
            </a:r>
            <a:r>
              <a:rPr lang="en-US" dirty="0"/>
              <a:t>A</a:t>
            </a:r>
            <a:r>
              <a:rPr lang="en-US" dirty="0" smtClean="0"/>
              <a:t>ssets.</a:t>
            </a:r>
          </a:p>
          <a:p>
            <a:r>
              <a:rPr lang="en-US" dirty="0" smtClean="0"/>
              <a:t>Remember, Current Assets are used up or converted to cash within one year or less.</a:t>
            </a:r>
          </a:p>
          <a:p>
            <a:r>
              <a:rPr lang="en-US" dirty="0" smtClean="0"/>
              <a:t>Non-Current Assets are used up over a period of longer than a year.</a:t>
            </a:r>
          </a:p>
          <a:p>
            <a:r>
              <a:rPr lang="en-US" dirty="0" smtClean="0"/>
              <a:t>PP&amp;E can consist of Land, Buildings, Equipment, Vehicles, Computers, for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5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Four Main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Valuation – Total Cost &amp; Lump Sum Allocation</a:t>
            </a:r>
          </a:p>
          <a:p>
            <a:r>
              <a:rPr lang="en-US" b="1" dirty="0" smtClean="0"/>
              <a:t>Cost Allocation / Depreciation Methods</a:t>
            </a:r>
          </a:p>
          <a:p>
            <a:pPr lvl="1"/>
            <a:r>
              <a:rPr lang="en-US" b="1" dirty="0" smtClean="0"/>
              <a:t>Straight Line Method</a:t>
            </a:r>
          </a:p>
          <a:p>
            <a:pPr lvl="1"/>
            <a:r>
              <a:rPr lang="en-US" b="1" dirty="0" smtClean="0"/>
              <a:t>Units of Production Method</a:t>
            </a:r>
          </a:p>
          <a:p>
            <a:pPr lvl="1"/>
            <a:r>
              <a:rPr lang="en-US" b="1" dirty="0" smtClean="0"/>
              <a:t>Double-Declining Balance </a:t>
            </a:r>
            <a:r>
              <a:rPr lang="en-US" b="1" dirty="0" smtClean="0"/>
              <a:t>Method</a:t>
            </a:r>
          </a:p>
          <a:p>
            <a:pPr marL="457200" lvl="1" indent="0">
              <a:buNone/>
            </a:pPr>
            <a:endParaRPr lang="en-US" sz="1300" b="1" dirty="0" smtClean="0"/>
          </a:p>
          <a:p>
            <a:r>
              <a:rPr lang="en-US" dirty="0" smtClean="0"/>
              <a:t>Improvements vs. Normal Repairs &amp; Maintenance</a:t>
            </a:r>
          </a:p>
          <a:p>
            <a:pPr lvl="1"/>
            <a:r>
              <a:rPr lang="en-US" dirty="0"/>
              <a:t>Changes in Assumptions</a:t>
            </a:r>
          </a:p>
          <a:p>
            <a:r>
              <a:rPr lang="en-US" dirty="0" smtClean="0"/>
              <a:t>Disposal of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1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your new Equipment cost $24,000 and you were charged $1,000 to ship it from the manufacturer.  Additionally, you had to pay an electrician $1,500 to hook it up and another $2,000 for a permit from the city.</a:t>
            </a:r>
          </a:p>
          <a:p>
            <a:endParaRPr lang="en-US" sz="900" dirty="0" smtClean="0"/>
          </a:p>
          <a:p>
            <a:r>
              <a:rPr lang="en-US" dirty="0" smtClean="0"/>
              <a:t>The total cost of this asset as recorded on the books would be $28,500 (24,000 + 1,000 + 1,500 + 2,000 = 28,500).  </a:t>
            </a:r>
          </a:p>
          <a:p>
            <a:endParaRPr lang="en-US" sz="900" dirty="0" smtClean="0"/>
          </a:p>
          <a:p>
            <a:r>
              <a:rPr lang="en-US" dirty="0" smtClean="0"/>
              <a:t>All Normal and Reasonable expenditures required to make assets ready to generate revenues can be included in the cost of the asset.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2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- Continued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06134"/>
              </p:ext>
            </p:extLst>
          </p:nvPr>
        </p:nvGraphicFramePr>
        <p:xfrm>
          <a:off x="1524001" y="1295402"/>
          <a:ext cx="6248400" cy="5257800"/>
        </p:xfrm>
        <a:graphic>
          <a:graphicData uri="http://schemas.openxmlformats.org/drawingml/2006/table">
            <a:tbl>
              <a:tblPr/>
              <a:tblGrid>
                <a:gridCol w="1060849"/>
                <a:gridCol w="1092674"/>
                <a:gridCol w="922939"/>
                <a:gridCol w="551641"/>
                <a:gridCol w="1103283"/>
                <a:gridCol w="456165"/>
                <a:gridCol w="1060849"/>
              </a:tblGrid>
              <a:tr h="27384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Suppose you negotiate the purchase of a businesses assets for a price of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84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$270,000.  You are not sure how to allocate  the costs among the assets.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844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best way to do so is to get appraised values and develop percentages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84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use them to prorate the purchase price: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8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Appraised Value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Total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Price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Prorated Value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Equipment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30,000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10.0%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270,000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27,000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Building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120,000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40.0%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108,000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50.0%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135,000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300,000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100.0%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270,000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84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resulting journal entry to record the purchase would be: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Equipment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27,000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Building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108,000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135,000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270,000 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06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Allocation – Depreciation Expense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47980"/>
              </p:ext>
            </p:extLst>
          </p:nvPr>
        </p:nvGraphicFramePr>
        <p:xfrm>
          <a:off x="1523999" y="1371587"/>
          <a:ext cx="6096002" cy="4883250"/>
        </p:xfrm>
        <a:graphic>
          <a:graphicData uri="http://schemas.openxmlformats.org/drawingml/2006/table">
            <a:tbl>
              <a:tblPr/>
              <a:tblGrid>
                <a:gridCol w="2842996"/>
                <a:gridCol w="301707"/>
                <a:gridCol w="1218425"/>
                <a:gridCol w="278498"/>
                <a:gridCol w="1454376"/>
              </a:tblGrid>
              <a:tr h="3086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Formula for Straight Line Method: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2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Useful 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6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Formula for Units of Production Method: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of Production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6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Discussed on Slide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6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Estimate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6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</a:t>
                      </a:r>
                      <a:r>
                        <a:rPr lang="en-US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Useful 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Estimate in years or months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6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Units of Production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Estimate (manufacturer?)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25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Allocation – Straight Line Method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70115"/>
              </p:ext>
            </p:extLst>
          </p:nvPr>
        </p:nvGraphicFramePr>
        <p:xfrm>
          <a:off x="990601" y="1219200"/>
          <a:ext cx="7086600" cy="5257799"/>
        </p:xfrm>
        <a:graphic>
          <a:graphicData uri="http://schemas.openxmlformats.org/drawingml/2006/table">
            <a:tbl>
              <a:tblPr/>
              <a:tblGrid>
                <a:gridCol w="757588"/>
                <a:gridCol w="1357345"/>
                <a:gridCol w="1262646"/>
                <a:gridCol w="1388910"/>
                <a:gridCol w="1294212"/>
                <a:gridCol w="1025899"/>
              </a:tblGrid>
              <a:tr h="296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Depreciable Basis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445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 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83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83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57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 -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574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Accum. Depreciation -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8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Allocation – Units of Production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733904"/>
              </p:ext>
            </p:extLst>
          </p:nvPr>
        </p:nvGraphicFramePr>
        <p:xfrm>
          <a:off x="1066800" y="1219197"/>
          <a:ext cx="7010400" cy="5257802"/>
        </p:xfrm>
        <a:graphic>
          <a:graphicData uri="http://schemas.openxmlformats.org/drawingml/2006/table">
            <a:tbl>
              <a:tblPr/>
              <a:tblGrid>
                <a:gridCol w="778483"/>
                <a:gridCol w="1313689"/>
                <a:gridCol w="1009596"/>
                <a:gridCol w="1313689"/>
                <a:gridCol w="1378564"/>
                <a:gridCol w="1216379"/>
              </a:tblGrid>
              <a:tr h="3122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Depreciable Basis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Volume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77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 of Production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Deprec. Per Unit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 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15,500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11,500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20,500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6,500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4,500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22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 -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68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Accum. Depreciation -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29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Allocation – Double Declining Balance Method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85165"/>
              </p:ext>
            </p:extLst>
          </p:nvPr>
        </p:nvGraphicFramePr>
        <p:xfrm>
          <a:off x="1066800" y="1524004"/>
          <a:ext cx="7315200" cy="4800594"/>
        </p:xfrm>
        <a:graphic>
          <a:graphicData uri="http://schemas.openxmlformats.org/drawingml/2006/table">
            <a:tbl>
              <a:tblPr/>
              <a:tblGrid>
                <a:gridCol w="756338"/>
                <a:gridCol w="1355105"/>
                <a:gridCol w="1260562"/>
                <a:gridCol w="1386618"/>
                <a:gridCol w="1292076"/>
                <a:gridCol w="1264501"/>
              </a:tblGrid>
              <a:tr h="300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Salvage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Depreciable Basis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Life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Double Declining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Beginning 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Depreciation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Accumulated 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Ending Book 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10,800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10,800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16,200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16,200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6,480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17,280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9,720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9,720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3,888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21,168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5,832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5,832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2,333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23,501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3,499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3,499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       1,499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32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8233</TotalTime>
  <Words>785</Words>
  <Application>Microsoft Office PowerPoint</Application>
  <PresentationFormat>On-screen Show (4:3)</PresentationFormat>
  <Paragraphs>251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Fixed Assets – Part 1</vt:lpstr>
      <vt:lpstr>What Are Fixed Assets?</vt:lpstr>
      <vt:lpstr>Four Main Considerations</vt:lpstr>
      <vt:lpstr>Valuation</vt:lpstr>
      <vt:lpstr>Valuation - Continued</vt:lpstr>
      <vt:lpstr>Cost Allocation – Depreciation Expense</vt:lpstr>
      <vt:lpstr>Cost Allocation – Straight Line Method</vt:lpstr>
      <vt:lpstr>Cost Allocation – Units of Production</vt:lpstr>
      <vt:lpstr>Cost Allocation – Double Declining Balance Method</vt:lpstr>
      <vt:lpstr>Fixed Assets – Part 1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Assets</dc:title>
  <dc:creator>ERIC</dc:creator>
  <cp:lastModifiedBy>ERIC</cp:lastModifiedBy>
  <cp:revision>20</cp:revision>
  <dcterms:created xsi:type="dcterms:W3CDTF">2017-07-05T15:58:45Z</dcterms:created>
  <dcterms:modified xsi:type="dcterms:W3CDTF">2017-07-16T19:59:59Z</dcterms:modified>
</cp:coreProperties>
</file>