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278" r:id="rId3"/>
    <p:sldId id="279" r:id="rId4"/>
    <p:sldId id="267" r:id="rId5"/>
    <p:sldId id="264" r:id="rId6"/>
    <p:sldId id="265" r:id="rId7"/>
    <p:sldId id="266" r:id="rId8"/>
    <p:sldId id="272" r:id="rId9"/>
    <p:sldId id="277" r:id="rId10"/>
    <p:sldId id="271" r:id="rId11"/>
    <p:sldId id="273" r:id="rId12"/>
    <p:sldId id="274" r:id="rId13"/>
    <p:sldId id="275" r:id="rId14"/>
    <p:sldId id="276" r:id="rId1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70B4C-32AC-4F8E-8492-02BEACF68F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6620C-E9F8-45B8-A460-6D72818F7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16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2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3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7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1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4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7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5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5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5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7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0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4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b="1" dirty="0" smtClean="0"/>
              <a:t>Cash Control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543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Professor Eric </a:t>
            </a:r>
            <a:r>
              <a:rPr lang="en-US" dirty="0" err="1" smtClean="0"/>
              <a:t>Carstensen</a:t>
            </a:r>
            <a:endParaRPr lang="en-US" dirty="0" smtClean="0"/>
          </a:p>
          <a:p>
            <a:endParaRPr lang="en-US" sz="2300" dirty="0" smtClean="0"/>
          </a:p>
          <a:p>
            <a:r>
              <a:rPr lang="en-US" dirty="0" err="1" smtClean="0"/>
              <a:t>MiraCosta</a:t>
            </a:r>
            <a:r>
              <a:rPr lang="en-US" dirty="0" smtClean="0"/>
              <a:t> College</a:t>
            </a:r>
          </a:p>
          <a:p>
            <a:endParaRPr lang="en-US" sz="2200" dirty="0" smtClean="0"/>
          </a:p>
          <a:p>
            <a:r>
              <a:rPr lang="en-US" sz="2200" dirty="0" smtClean="0"/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3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Petty Cash Example Transactions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202615"/>
              </p:ext>
            </p:extLst>
          </p:nvPr>
        </p:nvGraphicFramePr>
        <p:xfrm>
          <a:off x="1752600" y="1828800"/>
          <a:ext cx="5715000" cy="3505203"/>
        </p:xfrm>
        <a:graphic>
          <a:graphicData uri="http://schemas.openxmlformats.org/drawingml/2006/table">
            <a:tbl>
              <a:tblPr/>
              <a:tblGrid>
                <a:gridCol w="762925"/>
                <a:gridCol w="721311"/>
                <a:gridCol w="4230764"/>
              </a:tblGrid>
              <a:tr h="389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Voucher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Description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01-02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reimburse G/L accountant $21.65 for mileage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01-03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purchase pizzas for accounting </a:t>
                      </a:r>
                      <a:r>
                        <a:rPr lang="en-US" sz="1400" b="0" i="0" u="none" strike="noStrike" dirty="0" err="1">
                          <a:effectLst/>
                          <a:latin typeface="Tahoma"/>
                        </a:rPr>
                        <a:t>dept</a:t>
                      </a:r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 lunch - $38.50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01-07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reimburse A/R clerk $42.00 for train ticket to seminar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01-10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purchase VG donuts for customer sales call - $12.36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01-15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reimburse receptionist for office supplies - $12.75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01-17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reimburse admin assistant for stamps - $19.80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01-22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purchase </a:t>
                      </a:r>
                      <a:r>
                        <a:rPr lang="en-US" sz="1400" b="0" i="0" u="none" strike="noStrike" dirty="0" err="1">
                          <a:effectLst/>
                          <a:latin typeface="Tahoma"/>
                        </a:rPr>
                        <a:t>palnt</a:t>
                      </a:r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 for reception desk - $16.49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01-29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purchase birthday cake for payroll specialist - $22.54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8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Petty Cash </a:t>
            </a:r>
            <a:r>
              <a:rPr lang="en-US" dirty="0" smtClean="0"/>
              <a:t>Register </a:t>
            </a:r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336727"/>
              </p:ext>
            </p:extLst>
          </p:nvPr>
        </p:nvGraphicFramePr>
        <p:xfrm>
          <a:off x="609600" y="1219192"/>
          <a:ext cx="7848600" cy="5181615"/>
        </p:xfrm>
        <a:graphic>
          <a:graphicData uri="http://schemas.openxmlformats.org/drawingml/2006/table">
            <a:tbl>
              <a:tblPr/>
              <a:tblGrid>
                <a:gridCol w="405787"/>
                <a:gridCol w="1511557"/>
                <a:gridCol w="595154"/>
                <a:gridCol w="770996"/>
                <a:gridCol w="760851"/>
                <a:gridCol w="760851"/>
                <a:gridCol w="760851"/>
                <a:gridCol w="760851"/>
                <a:gridCol w="760851"/>
                <a:gridCol w="760851"/>
              </a:tblGrid>
              <a:tr h="3669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Tahoma"/>
                        </a:rPr>
                        <a:t>Petty Cash Payments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For the Month of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January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20XX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Page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1 of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4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Voucher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Total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Distribution of Payments *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Date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Description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No.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Amount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Travel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Postage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Staff Meals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Cust. Meals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Supplies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Misc. Exp.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Received in Fund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200.00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Mileage Reimbursement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 21.65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 21.65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Staff Luncheon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 38.50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 38.50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Train Ticket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 42.00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 42.00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Customer Sales Call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 12.36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 12.36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Supplies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 12.75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 12.75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Postage Stamps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 19.60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 19.60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22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Plant for Reception Desk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 16.49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 16.49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29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Birthday Cake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 22.54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    22.54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dbl" strike="noStrike">
                          <a:effectLst/>
                          <a:latin typeface="Tahoma"/>
                        </a:rPr>
                        <a:t>       185.89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dbl" strike="noStrike">
                          <a:effectLst/>
                          <a:latin typeface="Tahoma"/>
                        </a:rPr>
                        <a:t>        63.65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dbl" strike="noStrike">
                          <a:effectLst/>
                          <a:latin typeface="Tahoma"/>
                        </a:rPr>
                        <a:t>        19.60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dbl" strike="noStrike">
                          <a:effectLst/>
                          <a:latin typeface="Tahoma"/>
                        </a:rPr>
                        <a:t>        61.04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dbl" strike="noStrike">
                          <a:effectLst/>
                          <a:latin typeface="Tahoma"/>
                        </a:rPr>
                        <a:t>        12.36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dbl" strike="noStrike">
                          <a:effectLst/>
                          <a:latin typeface="Tahoma"/>
                        </a:rPr>
                        <a:t>        12.75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dbl" strike="noStrike">
                          <a:effectLst/>
                          <a:latin typeface="Tahoma"/>
                        </a:rPr>
                        <a:t>        16.49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31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Balance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  14.11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Replenish Fund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  185.89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Total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dbl" strike="noStrike">
                          <a:effectLst/>
                          <a:latin typeface="Tahoma"/>
                        </a:rPr>
                        <a:t>  200.00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4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02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b="0" i="1" u="none" strike="noStrike">
                          <a:effectLst/>
                          <a:latin typeface="Tahoma"/>
                        </a:rPr>
                        <a:t>* please note that each company will use different accounts, depending on their unique business needs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360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Petty Cash Journal Entry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178781"/>
              </p:ext>
            </p:extLst>
          </p:nvPr>
        </p:nvGraphicFramePr>
        <p:xfrm>
          <a:off x="1676400" y="1905000"/>
          <a:ext cx="5854699" cy="2514600"/>
        </p:xfrm>
        <a:graphic>
          <a:graphicData uri="http://schemas.openxmlformats.org/drawingml/2006/table">
            <a:tbl>
              <a:tblPr/>
              <a:tblGrid>
                <a:gridCol w="329842"/>
                <a:gridCol w="444018"/>
                <a:gridCol w="621626"/>
                <a:gridCol w="2562621"/>
                <a:gridCol w="317156"/>
                <a:gridCol w="789718"/>
                <a:gridCol w="789718"/>
              </a:tblGrid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1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Travel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63.65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Postage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19.60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Staff Meals &amp; Ent.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61.04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Customer Meals &amp; Ent.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12.36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Supplies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12.75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Miscellaneous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16.49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185.89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76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Short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004671"/>
              </p:ext>
            </p:extLst>
          </p:nvPr>
        </p:nvGraphicFramePr>
        <p:xfrm>
          <a:off x="1600200" y="1905000"/>
          <a:ext cx="5854699" cy="2777330"/>
        </p:xfrm>
        <a:graphic>
          <a:graphicData uri="http://schemas.openxmlformats.org/drawingml/2006/table">
            <a:tbl>
              <a:tblPr/>
              <a:tblGrid>
                <a:gridCol w="329842"/>
                <a:gridCol w="444018"/>
                <a:gridCol w="621626"/>
                <a:gridCol w="2562621"/>
                <a:gridCol w="317156"/>
                <a:gridCol w="789718"/>
                <a:gridCol w="789718"/>
              </a:tblGrid>
              <a:tr h="277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1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Travel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63.65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Postage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19.60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Staff Meals &amp; Ent.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61.04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Customer Meals &amp; Ent.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12.36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Supplies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12.75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Miscellaneous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16.49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effectLst/>
                          <a:latin typeface="Tahoma"/>
                        </a:rPr>
                        <a:t>Cash Over &amp; Short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effectLst/>
                          <a:latin typeface="Tahoma"/>
                        </a:rPr>
                        <a:t>      2.00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187.89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372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Over Example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5624"/>
              </p:ext>
            </p:extLst>
          </p:nvPr>
        </p:nvGraphicFramePr>
        <p:xfrm>
          <a:off x="1600200" y="1981200"/>
          <a:ext cx="5854699" cy="2743200"/>
        </p:xfrm>
        <a:graphic>
          <a:graphicData uri="http://schemas.openxmlformats.org/drawingml/2006/table">
            <a:tbl>
              <a:tblPr/>
              <a:tblGrid>
                <a:gridCol w="329842"/>
                <a:gridCol w="444018"/>
                <a:gridCol w="621626"/>
                <a:gridCol w="2562621"/>
                <a:gridCol w="317156"/>
                <a:gridCol w="789718"/>
                <a:gridCol w="789718"/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1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Travel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63.65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Postage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19.60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Staff Meals &amp; Ent.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61.04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Customer Meals &amp; Ent.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12.36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Supplies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12.75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Miscellaneous Expense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16.49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effectLst/>
                          <a:latin typeface="Tahoma"/>
                        </a:rPr>
                        <a:t>Cash Over &amp; Short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effectLst/>
                          <a:latin typeface="Tahoma"/>
                        </a:rPr>
                        <a:t>      2.00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183.89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70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and Cash Equivalents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Cash refers to many items other than currency (paper money) and coins. Also included are checking accounts, savings accounts and petty cash, along with checks from customers.</a:t>
            </a:r>
          </a:p>
          <a:p>
            <a:r>
              <a:rPr lang="en-US" dirty="0" smtClean="0"/>
              <a:t>Cash equivalents are short-term (maturing in three months or less), highly liquid investments such as money markets and treasury bills that are readily convertible to known amounts of cash.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6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Cash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Cash handling and recordkeeping should be performed by different people (separation of duties).</a:t>
            </a:r>
          </a:p>
          <a:p>
            <a:r>
              <a:rPr lang="en-US" dirty="0" smtClean="0"/>
              <a:t>Make daily cash deposits.</a:t>
            </a:r>
          </a:p>
          <a:p>
            <a:r>
              <a:rPr lang="en-US" dirty="0" smtClean="0"/>
              <a:t>All payments made by check.</a:t>
            </a:r>
          </a:p>
          <a:p>
            <a:r>
              <a:rPr lang="en-US" dirty="0" smtClean="0"/>
              <a:t>Collect receivables as soon as possible; delay payments as long as possible.</a:t>
            </a:r>
          </a:p>
          <a:p>
            <a:r>
              <a:rPr lang="en-US" dirty="0" smtClean="0"/>
              <a:t>Plan/Budget for expenditures.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54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Reconciliation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bank balance and cash ledger balance are rarely, if ever, the same</a:t>
            </a:r>
          </a:p>
          <a:p>
            <a:r>
              <a:rPr lang="en-US" dirty="0" smtClean="0"/>
              <a:t>The company has information that the bank does not, and vice-versa</a:t>
            </a:r>
          </a:p>
          <a:p>
            <a:r>
              <a:rPr lang="en-US" dirty="0" smtClean="0"/>
              <a:t>When reconciling, we take what the company knows and send it to the bank side (deposits, outstanding checks, for example)</a:t>
            </a:r>
          </a:p>
          <a:p>
            <a:r>
              <a:rPr lang="en-US" dirty="0" smtClean="0"/>
              <a:t>Information from the statement is sent to the company side of the </a:t>
            </a:r>
            <a:r>
              <a:rPr lang="en-US" dirty="0" smtClean="0"/>
              <a:t>reconciliation (charges and fees, for example)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1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Reconciliation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439820"/>
              </p:ext>
            </p:extLst>
          </p:nvPr>
        </p:nvGraphicFramePr>
        <p:xfrm>
          <a:off x="990603" y="1447797"/>
          <a:ext cx="7315196" cy="4191006"/>
        </p:xfrm>
        <a:graphic>
          <a:graphicData uri="http://schemas.openxmlformats.org/drawingml/2006/table">
            <a:tbl>
              <a:tblPr/>
              <a:tblGrid>
                <a:gridCol w="792832"/>
                <a:gridCol w="792832"/>
                <a:gridCol w="792832"/>
                <a:gridCol w="887971"/>
                <a:gridCol w="792832"/>
                <a:gridCol w="792832"/>
                <a:gridCol w="877401"/>
                <a:gridCol w="909114"/>
                <a:gridCol w="676550"/>
              </a:tblGrid>
              <a:tr h="42870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You just received the bank statement and the bank indicates a balance of $13,493.96 while your records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7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show a debit balance of $11,244.55 in the cash account.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2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70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Tahoma"/>
                        </a:rPr>
                        <a:t>You discover that the deposit you made late last week isn't on the statement; that totaled $821.11.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24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One of your customer's checks was returned for Not Sufficient Funds; that check was written for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70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$557.65.  Outstanding checks were #135 for $375.00,  #137 for $264.82 and #141 for $1,328.98.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70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Your service charge from the bank is $18.00 per month.  You also find that check #136 was correctly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24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written for $584.18 for advertising, but it was recorded as $548.18.  Finally, a purchase return of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24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$1,712.77 was deposited directly into your account.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2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24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Tahoma"/>
                        </a:rPr>
                        <a:t>Prepare the reconciliation and the necessary adjusting entries.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Rec Example - Continued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218518"/>
              </p:ext>
            </p:extLst>
          </p:nvPr>
        </p:nvGraphicFramePr>
        <p:xfrm>
          <a:off x="990600" y="1752600"/>
          <a:ext cx="6934201" cy="4046735"/>
        </p:xfrm>
        <a:graphic>
          <a:graphicData uri="http://schemas.openxmlformats.org/drawingml/2006/table">
            <a:tbl>
              <a:tblPr/>
              <a:tblGrid>
                <a:gridCol w="827251"/>
                <a:gridCol w="827251"/>
                <a:gridCol w="827251"/>
                <a:gridCol w="926521"/>
                <a:gridCol w="827251"/>
                <a:gridCol w="827251"/>
                <a:gridCol w="915491"/>
                <a:gridCol w="955934"/>
              </a:tblGrid>
              <a:tr h="3671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Your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11,244.55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Bank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13,493.36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add: direct deposit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   1,712.77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add: deposit in transit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821.11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12,957.32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14,314.47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less: NSF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(557.65)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less Outstanding Checks: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less: service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(18.00)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#135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    (375.00)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less: error #136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(36.00)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#137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(264.82)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(611.65)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#141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(1,328.98)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  (1,968.80)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reconciled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effectLst/>
                          <a:latin typeface="Tahoma"/>
                        </a:rPr>
                        <a:t> 12,345.67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reconciled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 dirty="0">
                          <a:effectLst/>
                          <a:latin typeface="Tahoma"/>
                        </a:rPr>
                        <a:t>  12,345.67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5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Rec Example - Concluded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536830"/>
              </p:ext>
            </p:extLst>
          </p:nvPr>
        </p:nvGraphicFramePr>
        <p:xfrm>
          <a:off x="1828800" y="1676406"/>
          <a:ext cx="5486400" cy="4343400"/>
        </p:xfrm>
        <a:graphic>
          <a:graphicData uri="http://schemas.openxmlformats.org/drawingml/2006/table">
            <a:tbl>
              <a:tblPr/>
              <a:tblGrid>
                <a:gridCol w="232818"/>
                <a:gridCol w="647840"/>
                <a:gridCol w="2662220"/>
                <a:gridCol w="971761"/>
                <a:gridCol w="971761"/>
              </a:tblGrid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cash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1,712.77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1,712.77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effectLst/>
                          <a:latin typeface="Tahoma"/>
                        </a:rPr>
                        <a:t>to account for purchase return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accts receivable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557.65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557.65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effectLst/>
                          <a:latin typeface="Tahoma"/>
                        </a:rPr>
                        <a:t>to establish receivable for NSF check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bank fees &amp; charges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  18.00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  18.00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effectLst/>
                          <a:latin typeface="Tahoma"/>
                        </a:rPr>
                        <a:t>to account for bank service charge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advertising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      36.00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      36.00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effectLst/>
                          <a:latin typeface="Tahoma"/>
                        </a:rPr>
                        <a:t>to correct recording error check #136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2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Petty Cash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employees do not have company credit cards, but, sometimes need to make purchases on behalf of the company</a:t>
            </a:r>
          </a:p>
          <a:p>
            <a:r>
              <a:rPr lang="en-US" dirty="0" smtClean="0"/>
              <a:t>Used when writing a check would be impractical and/or too time-consuming</a:t>
            </a:r>
          </a:p>
          <a:p>
            <a:r>
              <a:rPr lang="en-US" dirty="0" smtClean="0"/>
              <a:t>Employs a petty cash register</a:t>
            </a:r>
          </a:p>
          <a:p>
            <a:r>
              <a:rPr lang="en-US" dirty="0" smtClean="0"/>
              <a:t>Custodian of the register is not responsible for record keeping (separation </a:t>
            </a:r>
            <a:r>
              <a:rPr lang="en-US" smtClean="0"/>
              <a:t>of duties)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8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Establishing a Petty Cash Account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203696"/>
              </p:ext>
            </p:extLst>
          </p:nvPr>
        </p:nvGraphicFramePr>
        <p:xfrm>
          <a:off x="1371601" y="1676402"/>
          <a:ext cx="6400798" cy="3962400"/>
        </p:xfrm>
        <a:graphic>
          <a:graphicData uri="http://schemas.openxmlformats.org/drawingml/2006/table">
            <a:tbl>
              <a:tblPr/>
              <a:tblGrid>
                <a:gridCol w="360608"/>
                <a:gridCol w="485434"/>
                <a:gridCol w="679608"/>
                <a:gridCol w="2801651"/>
                <a:gridCol w="346739"/>
                <a:gridCol w="863379"/>
                <a:gridCol w="863379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1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petty cash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200.00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200.00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effectLst/>
                          <a:latin typeface="Tahoma"/>
                        </a:rPr>
                        <a:t>to establish petty cash account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petty cash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50.00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50.00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effectLst/>
                          <a:latin typeface="Tahoma"/>
                        </a:rPr>
                        <a:t>to increase petty cash account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50.00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petty 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50.00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>
                          <a:effectLst/>
                          <a:latin typeface="Tahoma"/>
                        </a:rPr>
                        <a:t>to decrease petty cash account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194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996</Words>
  <Application>Microsoft Office PowerPoint</Application>
  <PresentationFormat>On-screen Show (4:3)</PresentationFormat>
  <Paragraphs>638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Cash Control</vt:lpstr>
      <vt:lpstr>Cash and Cash Equivalents</vt:lpstr>
      <vt:lpstr>Control of Cash</vt:lpstr>
      <vt:lpstr>Bank Reconciliation Process</vt:lpstr>
      <vt:lpstr>Bank Reconciliation Example</vt:lpstr>
      <vt:lpstr>Bank Rec Example - Continued</vt:lpstr>
      <vt:lpstr>Bank Rec Example - Concluded</vt:lpstr>
      <vt:lpstr>Petty Cash System</vt:lpstr>
      <vt:lpstr>Establishing a Petty Cash Account</vt:lpstr>
      <vt:lpstr>Petty Cash Example Transactions</vt:lpstr>
      <vt:lpstr>Petty Cash Register Example</vt:lpstr>
      <vt:lpstr>Resulting Petty Cash Journal Entry</vt:lpstr>
      <vt:lpstr>Cash Short Example</vt:lpstr>
      <vt:lpstr>Cash Over Example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Internal Control</dc:title>
  <dc:creator>ERIC</dc:creator>
  <cp:lastModifiedBy>ERIC</cp:lastModifiedBy>
  <cp:revision>26</cp:revision>
  <cp:lastPrinted>2017-07-10T00:33:50Z</cp:lastPrinted>
  <dcterms:created xsi:type="dcterms:W3CDTF">2017-05-19T18:08:27Z</dcterms:created>
  <dcterms:modified xsi:type="dcterms:W3CDTF">2017-07-10T02:05:07Z</dcterms:modified>
</cp:coreProperties>
</file>