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8" r:id="rId5"/>
    <p:sldId id="263" r:id="rId6"/>
    <p:sldId id="269" r:id="rId7"/>
    <p:sldId id="258" r:id="rId8"/>
    <p:sldId id="25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7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F9E2-8C33-428B-9E9D-EDB74621BC43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DD49-FCD7-45AE-A39B-412883294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Internal Control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Fraud Triangle</a:t>
            </a:r>
            <a:endParaRPr lang="en-US" dirty="0"/>
          </a:p>
        </p:txBody>
      </p:sp>
      <p:pic>
        <p:nvPicPr>
          <p:cNvPr id="1026" name="Picture 2" descr="Image result for fraud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63" y="1524000"/>
            <a:ext cx="5257800" cy="459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Fraud Triangle - </a:t>
            </a:r>
            <a:r>
              <a:rPr lang="en-US" dirty="0" err="1" smtClean="0"/>
              <a:t>Continuned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Financial Pressure </a:t>
            </a:r>
            <a:r>
              <a:rPr lang="en-US" dirty="0" smtClean="0"/>
              <a:t>is fairly self-explanatory; other pressures may be from family, society or other sources</a:t>
            </a:r>
          </a:p>
          <a:p>
            <a:r>
              <a:rPr lang="en-US" b="1" dirty="0" smtClean="0"/>
              <a:t>Rationalization</a:t>
            </a:r>
            <a:r>
              <a:rPr lang="en-US" dirty="0" smtClean="0"/>
              <a:t> happens when employees are able to justify the fraud</a:t>
            </a:r>
          </a:p>
          <a:p>
            <a:r>
              <a:rPr lang="en-US" b="1" dirty="0" smtClean="0"/>
              <a:t>Opportunity</a:t>
            </a:r>
            <a:r>
              <a:rPr lang="en-US" dirty="0" smtClean="0"/>
              <a:t> arises when there are weaknesses in the system of internal control in a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Types of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Asset Misappropriation = forged/altered checks, billing/shell companies, cash larceny, non-cash assets, payroll schemes, expense reimbursement</a:t>
            </a:r>
          </a:p>
          <a:p>
            <a:r>
              <a:rPr lang="en-US" dirty="0" smtClean="0"/>
              <a:t>Corruption = bribery, embezzlement, blackmail, kickbacks, theft/fraud</a:t>
            </a:r>
          </a:p>
          <a:p>
            <a:r>
              <a:rPr lang="en-US" dirty="0" smtClean="0"/>
              <a:t>Fraudulent Financials = overstate revenue, understate expenses, overstate assets, understate liabilities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ACFE Report to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of Certified </a:t>
            </a:r>
            <a:r>
              <a:rPr lang="en-US" dirty="0"/>
              <a:t>F</a:t>
            </a:r>
            <a:r>
              <a:rPr lang="en-US" dirty="0" smtClean="0"/>
              <a:t>raud Examiners Report on 2,410 organizations across the globe (2016)</a:t>
            </a:r>
          </a:p>
          <a:p>
            <a:r>
              <a:rPr lang="en-US" dirty="0" smtClean="0"/>
              <a:t>Total fraud involved was over $6.3 Billion</a:t>
            </a:r>
          </a:p>
          <a:p>
            <a:r>
              <a:rPr lang="en-US" dirty="0" smtClean="0"/>
              <a:t>Typical company loses 5% of total Revenues annually due to fraud</a:t>
            </a:r>
          </a:p>
          <a:p>
            <a:r>
              <a:rPr lang="en-US" dirty="0" smtClean="0"/>
              <a:t>23% of cases involved fraud over $1 Million</a:t>
            </a:r>
          </a:p>
          <a:p>
            <a:r>
              <a:rPr lang="en-US" dirty="0" smtClean="0"/>
              <a:t>Financial Statement fraud most costly ($975K)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of Fraud Types</a:t>
            </a:r>
            <a:br>
              <a:rPr lang="en-US" dirty="0" smtClean="0"/>
            </a:br>
            <a:r>
              <a:rPr lang="en-US" sz="3100" dirty="0" smtClean="0"/>
              <a:t>(from ACFE 2016 Report to Nations)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 Misappropriation @ 83.5%</a:t>
            </a:r>
          </a:p>
          <a:p>
            <a:pPr lvl="1"/>
            <a:r>
              <a:rPr lang="en-US" dirty="0" smtClean="0"/>
              <a:t>$125,000 median cost</a:t>
            </a:r>
          </a:p>
          <a:p>
            <a:r>
              <a:rPr lang="en-US" dirty="0" smtClean="0"/>
              <a:t>Corruption @ 35.4%</a:t>
            </a:r>
          </a:p>
          <a:p>
            <a:pPr lvl="1"/>
            <a:r>
              <a:rPr lang="en-US" dirty="0" smtClean="0"/>
              <a:t>$200,000 median cost</a:t>
            </a:r>
          </a:p>
          <a:p>
            <a:r>
              <a:rPr lang="en-US" dirty="0" smtClean="0"/>
              <a:t>Fraudulent Financials @ 9.6%</a:t>
            </a:r>
          </a:p>
          <a:p>
            <a:pPr lvl="1"/>
            <a:r>
              <a:rPr lang="en-US" dirty="0" smtClean="0"/>
              <a:t>$975,000 median cost</a:t>
            </a:r>
          </a:p>
          <a:p>
            <a:r>
              <a:rPr lang="en-US" dirty="0" smtClean="0"/>
              <a:t>Percentages don’t add to 100% as 31.8% of cases involve more than on type of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of Internal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Assignment of Authority &amp; Responsibility</a:t>
            </a:r>
          </a:p>
          <a:p>
            <a:r>
              <a:rPr lang="en-US" dirty="0" smtClean="0"/>
              <a:t>Measures of Business Performance</a:t>
            </a:r>
          </a:p>
          <a:p>
            <a:pPr lvl="1"/>
            <a:r>
              <a:rPr lang="en-US" dirty="0" smtClean="0"/>
              <a:t>Financial &amp; Non Financial</a:t>
            </a:r>
          </a:p>
          <a:p>
            <a:r>
              <a:rPr lang="en-US" dirty="0" smtClean="0"/>
              <a:t>Prevention of Errors and Fraud</a:t>
            </a:r>
          </a:p>
          <a:p>
            <a:r>
              <a:rPr lang="en-US" dirty="0" smtClean="0"/>
              <a:t>Compliance with Laws &amp; Regulations</a:t>
            </a:r>
          </a:p>
          <a:p>
            <a:r>
              <a:rPr lang="en-US" dirty="0" smtClean="0"/>
              <a:t>Regular Monitoring &amp; Evaluation</a:t>
            </a:r>
          </a:p>
        </p:txBody>
      </p:sp>
    </p:spTree>
    <p:extLst>
      <p:ext uri="{BB962C8B-B14F-4D97-AF65-F5344CB8AC3E}">
        <p14:creationId xmlns:p14="http://schemas.microsoft.com/office/powerpoint/2010/main" val="956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System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Protection of Assets (Cash Control, Inventory Control, Asset Tagging)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Separation of Duties / Voucher System</a:t>
            </a:r>
          </a:p>
          <a:p>
            <a:r>
              <a:rPr lang="en-US" dirty="0" smtClean="0"/>
              <a:t>Bond Key Employees / Cash Handlers</a:t>
            </a:r>
          </a:p>
          <a:p>
            <a:r>
              <a:rPr lang="en-US" dirty="0" smtClean="0"/>
              <a:t>Employment of Technological Controls</a:t>
            </a:r>
          </a:p>
          <a:p>
            <a:r>
              <a:rPr lang="en-US" b="1" dirty="0" smtClean="0"/>
              <a:t>Every Employee, at Every Level, in Every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877336"/>
          </a:xfrm>
        </p:spPr>
        <p:txBody>
          <a:bodyPr>
            <a:normAutofit/>
          </a:bodyPr>
          <a:lstStyle/>
          <a:p>
            <a:r>
              <a:rPr lang="en-US" dirty="0" smtClean="0"/>
              <a:t>Internal Control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brief, general introduction to the topic and these systems vary greatly among the different types and sizes of businesses.</a:t>
            </a:r>
          </a:p>
          <a:p>
            <a:endParaRPr lang="en-US" sz="1100" dirty="0" smtClean="0"/>
          </a:p>
          <a:p>
            <a:r>
              <a:rPr lang="en-US" dirty="0" smtClean="0"/>
              <a:t>I have prepared an accompanying presentation of Cash Control that covers bank reconciliations and petty cash systems.</a:t>
            </a:r>
          </a:p>
        </p:txBody>
      </p:sp>
    </p:spTree>
    <p:extLst>
      <p:ext uri="{BB962C8B-B14F-4D97-AF65-F5344CB8AC3E}">
        <p14:creationId xmlns:p14="http://schemas.microsoft.com/office/powerpoint/2010/main" val="367736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335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Internal Control</vt:lpstr>
      <vt:lpstr>The Fraud Triangle</vt:lpstr>
      <vt:lpstr>The Fraud Triangle - Continuned</vt:lpstr>
      <vt:lpstr>Main Types of Fraud</vt:lpstr>
      <vt:lpstr>ACFE Report to Nations</vt:lpstr>
      <vt:lpstr>Frequency of Fraud Types (from ACFE 2016 Report to Nations)</vt:lpstr>
      <vt:lpstr>System of Internal Control</vt:lpstr>
      <vt:lpstr>Other System Elements</vt:lpstr>
      <vt:lpstr>Internal Control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Internal Control</dc:title>
  <dc:creator>ERIC</dc:creator>
  <cp:lastModifiedBy>ERIC</cp:lastModifiedBy>
  <cp:revision>20</cp:revision>
  <dcterms:created xsi:type="dcterms:W3CDTF">2017-05-19T18:08:27Z</dcterms:created>
  <dcterms:modified xsi:type="dcterms:W3CDTF">2017-07-09T23:43:47Z</dcterms:modified>
</cp:coreProperties>
</file>