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7" r:id="rId2"/>
    <p:sldId id="259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E6735268-4C97-4D13-A280-2F1396D25BD7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A0969A49-30B3-458B-BBD0-08A5D5819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05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9E63-1067-4EF1-AA28-BA2A6AA9420B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DDF7-8B77-40FD-BF77-538EFC75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05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9E63-1067-4EF1-AA28-BA2A6AA9420B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DDF7-8B77-40FD-BF77-538EFC75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84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9E63-1067-4EF1-AA28-BA2A6AA9420B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DDF7-8B77-40FD-BF77-538EFC75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53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9E63-1067-4EF1-AA28-BA2A6AA9420B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DDF7-8B77-40FD-BF77-538EFC75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9E63-1067-4EF1-AA28-BA2A6AA9420B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DDF7-8B77-40FD-BF77-538EFC75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2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9E63-1067-4EF1-AA28-BA2A6AA9420B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DDF7-8B77-40FD-BF77-538EFC75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7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9E63-1067-4EF1-AA28-BA2A6AA9420B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DDF7-8B77-40FD-BF77-538EFC75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4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9E63-1067-4EF1-AA28-BA2A6AA9420B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DDF7-8B77-40FD-BF77-538EFC75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78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9E63-1067-4EF1-AA28-BA2A6AA9420B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DDF7-8B77-40FD-BF77-538EFC75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75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9E63-1067-4EF1-AA28-BA2A6AA9420B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DDF7-8B77-40FD-BF77-538EFC75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75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9E63-1067-4EF1-AA28-BA2A6AA9420B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DDF7-8B77-40FD-BF77-538EFC75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6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A9E63-1067-4EF1-AA28-BA2A6AA9420B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3DDF7-8B77-40FD-BF77-538EFC75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470025"/>
          </a:xfrm>
        </p:spPr>
        <p:txBody>
          <a:bodyPr/>
          <a:lstStyle/>
          <a:p>
            <a:r>
              <a:rPr lang="en-US" b="1" dirty="0" smtClean="0"/>
              <a:t>Inventory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543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Professor Eric </a:t>
            </a:r>
            <a:r>
              <a:rPr lang="en-US" dirty="0" err="1" smtClean="0"/>
              <a:t>Carstensen</a:t>
            </a:r>
            <a:endParaRPr lang="en-US" dirty="0" smtClean="0"/>
          </a:p>
          <a:p>
            <a:endParaRPr lang="en-US" sz="2300" dirty="0" smtClean="0"/>
          </a:p>
          <a:p>
            <a:r>
              <a:rPr lang="en-US" dirty="0" err="1" smtClean="0"/>
              <a:t>MiraCosta</a:t>
            </a:r>
            <a:r>
              <a:rPr lang="en-US" dirty="0" smtClean="0"/>
              <a:t> College</a:t>
            </a:r>
          </a:p>
          <a:p>
            <a:endParaRPr lang="en-US" sz="2200" dirty="0" smtClean="0"/>
          </a:p>
          <a:p>
            <a:r>
              <a:rPr lang="en-US" sz="2200" dirty="0" smtClean="0"/>
              <a:t>http://www.miracosta.edu/instruction/accounting/index.html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92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Valuation example – Specific Identification</a:t>
            </a:r>
            <a:endParaRPr 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55866"/>
              </p:ext>
            </p:extLst>
          </p:nvPr>
        </p:nvGraphicFramePr>
        <p:xfrm>
          <a:off x="457202" y="1600206"/>
          <a:ext cx="8229596" cy="4191001"/>
        </p:xfrm>
        <a:graphic>
          <a:graphicData uri="http://schemas.openxmlformats.org/drawingml/2006/table">
            <a:tbl>
              <a:tblPr/>
              <a:tblGrid>
                <a:gridCol w="539866"/>
                <a:gridCol w="688330"/>
                <a:gridCol w="900903"/>
                <a:gridCol w="971761"/>
                <a:gridCol w="688330"/>
                <a:gridCol w="904277"/>
                <a:gridCol w="971761"/>
                <a:gridCol w="688330"/>
                <a:gridCol w="904277"/>
                <a:gridCol w="971761"/>
              </a:tblGrid>
              <a:tr h="3519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Date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Purchases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Sales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Inventory Balance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units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cost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extended cost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units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cost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extended cost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units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cost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extended cost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beg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12.00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2,400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4/3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14.00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2,800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14.00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2,800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subtotal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400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5,200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4/10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50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12.00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600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150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12.00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1,800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150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14.00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2,100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50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14.00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700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4/20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16.00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3,200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16.00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3,200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subtotal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400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5,700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4/27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150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12.00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1,800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50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14.00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700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150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16.00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2,400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50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16.00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800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ending inv. 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100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1,500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511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Methods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221178"/>
              </p:ext>
            </p:extLst>
          </p:nvPr>
        </p:nvGraphicFramePr>
        <p:xfrm>
          <a:off x="990600" y="1828800"/>
          <a:ext cx="7162796" cy="2819397"/>
        </p:xfrm>
        <a:graphic>
          <a:graphicData uri="http://schemas.openxmlformats.org/drawingml/2006/table">
            <a:tbl>
              <a:tblPr/>
              <a:tblGrid>
                <a:gridCol w="2263664"/>
                <a:gridCol w="437422"/>
                <a:gridCol w="787361"/>
                <a:gridCol w="437422"/>
                <a:gridCol w="787361"/>
                <a:gridCol w="437422"/>
                <a:gridCol w="787361"/>
                <a:gridCol w="437422"/>
                <a:gridCol w="787361"/>
              </a:tblGrid>
              <a:tr h="40277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FIFO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LIFO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W.A.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S.I.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 of Goods Available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6,200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6,200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6,200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6,200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Ending Inventory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1,600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1,200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1,450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1,500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 of Goods Sold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dbl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4,600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dbl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dbl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4,750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dbl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4,700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716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of Cost or Market (LCM)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855061"/>
              </p:ext>
            </p:extLst>
          </p:nvPr>
        </p:nvGraphicFramePr>
        <p:xfrm>
          <a:off x="1219200" y="1600199"/>
          <a:ext cx="6781802" cy="4572000"/>
        </p:xfrm>
        <a:graphic>
          <a:graphicData uri="http://schemas.openxmlformats.org/drawingml/2006/table">
            <a:tbl>
              <a:tblPr/>
              <a:tblGrid>
                <a:gridCol w="1251789"/>
                <a:gridCol w="732755"/>
                <a:gridCol w="885412"/>
                <a:gridCol w="961742"/>
                <a:gridCol w="1041886"/>
                <a:gridCol w="1038070"/>
                <a:gridCol w="870148"/>
              </a:tblGrid>
              <a:tr h="3360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 Per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Market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Extended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Extended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0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 Unit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Market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20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44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48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880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960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880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Shirts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25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35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36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875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900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875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18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20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17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360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306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306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Socks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30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13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14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390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420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390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22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15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12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330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264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264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0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2,835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2,850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2,715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00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order to bring the amount of inventory on the books in line with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00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LCM, we need to do an adjustment of 135 (= 2,850 - 2,715):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0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0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 Cost of Goods Sold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135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0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credit  Inventory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135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228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Merchandisers, Inventory can account for 80% or more of Assets – proper valuation and management is critical</a:t>
            </a:r>
          </a:p>
          <a:p>
            <a:r>
              <a:rPr lang="en-US" dirty="0" smtClean="0"/>
              <a:t>Ownership</a:t>
            </a:r>
          </a:p>
          <a:p>
            <a:pPr lvl="1"/>
            <a:r>
              <a:rPr lang="en-US" dirty="0" smtClean="0"/>
              <a:t>Goods In Transit</a:t>
            </a:r>
          </a:p>
          <a:p>
            <a:pPr lvl="1"/>
            <a:r>
              <a:rPr lang="en-US" dirty="0" smtClean="0"/>
              <a:t>Goods on Consignment</a:t>
            </a:r>
          </a:p>
          <a:p>
            <a:pPr lvl="1"/>
            <a:r>
              <a:rPr lang="en-US" dirty="0" smtClean="0"/>
              <a:t>Damaged / Obsolete Goods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27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Inventory Relationship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057952"/>
              </p:ext>
            </p:extLst>
          </p:nvPr>
        </p:nvGraphicFramePr>
        <p:xfrm>
          <a:off x="1752601" y="1295399"/>
          <a:ext cx="5638798" cy="4495806"/>
        </p:xfrm>
        <a:graphic>
          <a:graphicData uri="http://schemas.openxmlformats.org/drawingml/2006/table">
            <a:tbl>
              <a:tblPr/>
              <a:tblGrid>
                <a:gridCol w="706690"/>
                <a:gridCol w="1060036"/>
                <a:gridCol w="706690"/>
                <a:gridCol w="706690"/>
                <a:gridCol w="706690"/>
                <a:gridCol w="1045312"/>
                <a:gridCol w="706690"/>
              </a:tblGrid>
              <a:tr h="30144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Beginning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Purchases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44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Inventory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44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gridSpan="5"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44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44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44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44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 of Goods Available for Sale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44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44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44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44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60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COGS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Ending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44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Inventory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44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44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 of Goods Available - Ending Inventory = COGS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Left Brace 6"/>
          <p:cNvSpPr/>
          <p:nvPr/>
        </p:nvSpPr>
        <p:spPr>
          <a:xfrm rot="16200000">
            <a:off x="4332791" y="1100931"/>
            <a:ext cx="528637" cy="2746375"/>
          </a:xfrm>
          <a:prstGeom prst="leftBrace">
            <a:avLst>
              <a:gd name="adj1" fmla="val 8333"/>
              <a:gd name="adj2" fmla="val 4930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8" name="Left Brace 7"/>
          <p:cNvSpPr/>
          <p:nvPr/>
        </p:nvSpPr>
        <p:spPr>
          <a:xfrm rot="16200000" flipH="1">
            <a:off x="4378035" y="2655889"/>
            <a:ext cx="615950" cy="292417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1416029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Inventory Valuation Methods</a:t>
            </a:r>
            <a:br>
              <a:rPr lang="en-US" dirty="0" smtClean="0"/>
            </a:br>
            <a:r>
              <a:rPr lang="en-US" dirty="0" smtClean="0"/>
              <a:t>(also called Cost-Flow Assumptions)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828800"/>
            <a:ext cx="5257800" cy="42973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600" dirty="0" smtClean="0"/>
              <a:t>First In, First Out (FIFO)</a:t>
            </a:r>
          </a:p>
          <a:p>
            <a:pPr>
              <a:spcAft>
                <a:spcPts val="600"/>
              </a:spcAft>
            </a:pPr>
            <a:r>
              <a:rPr lang="en-US" sz="3600" dirty="0" smtClean="0"/>
              <a:t>Last In, First Out (LIFO)</a:t>
            </a:r>
          </a:p>
          <a:p>
            <a:pPr>
              <a:spcAft>
                <a:spcPts val="600"/>
              </a:spcAft>
            </a:pPr>
            <a:r>
              <a:rPr lang="en-US" sz="3600" dirty="0" smtClean="0"/>
              <a:t>Weighted Average</a:t>
            </a:r>
          </a:p>
          <a:p>
            <a:pPr>
              <a:spcAft>
                <a:spcPts val="600"/>
              </a:spcAft>
            </a:pPr>
            <a:r>
              <a:rPr lang="en-US" sz="3600" dirty="0" smtClean="0"/>
              <a:t>Specific Identification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90926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Valuation Example - Transactions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534767"/>
              </p:ext>
            </p:extLst>
          </p:nvPr>
        </p:nvGraphicFramePr>
        <p:xfrm>
          <a:off x="2057400" y="1371600"/>
          <a:ext cx="5715000" cy="4703445"/>
        </p:xfrm>
        <a:graphic>
          <a:graphicData uri="http://schemas.openxmlformats.org/drawingml/2006/table">
            <a:tbl>
              <a:tblPr/>
              <a:tblGrid>
                <a:gridCol w="493704"/>
                <a:gridCol w="433861"/>
                <a:gridCol w="4787435"/>
              </a:tblGrid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4/1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beginning inventory = 100 units @ $10 per unit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4/3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purchase 200 units @ $12 per unit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4/10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issue 200 units for sale 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4/20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purchase 200 units @ $14 per unit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4/27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issue 300 units for sale 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 specific identification, assume 50 units from beginning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inventory and 150 units from the April 3rd purchase were issued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 specific identification, assume 150 units from beginning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inventory and 150 units from the April 10th purchase were issued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5965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Valuation Example – Initial Calculations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977037"/>
              </p:ext>
            </p:extLst>
          </p:nvPr>
        </p:nvGraphicFramePr>
        <p:xfrm>
          <a:off x="2057401" y="1524005"/>
          <a:ext cx="4876798" cy="4120986"/>
        </p:xfrm>
        <a:graphic>
          <a:graphicData uri="http://schemas.openxmlformats.org/drawingml/2006/table">
            <a:tbl>
              <a:tblPr/>
              <a:tblGrid>
                <a:gridCol w="1054443"/>
                <a:gridCol w="203052"/>
                <a:gridCol w="641215"/>
                <a:gridCol w="1980643"/>
                <a:gridCol w="213738"/>
                <a:gridCol w="783707"/>
              </a:tblGrid>
              <a:tr h="32236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beginning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units @ $10 per unit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1,000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36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4/3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units @ $12 per unit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2,400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36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4/20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units @ $14 per unit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2,800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6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available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600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6,200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2365"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36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4/10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36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4/27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300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36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36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36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units available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600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36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units sold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97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units in ending inventory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100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612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Valuation Example - FIFO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828357"/>
              </p:ext>
            </p:extLst>
          </p:nvPr>
        </p:nvGraphicFramePr>
        <p:xfrm>
          <a:off x="380999" y="1447798"/>
          <a:ext cx="8382001" cy="4038607"/>
        </p:xfrm>
        <a:graphic>
          <a:graphicData uri="http://schemas.openxmlformats.org/drawingml/2006/table">
            <a:tbl>
              <a:tblPr/>
              <a:tblGrid>
                <a:gridCol w="549864"/>
                <a:gridCol w="701078"/>
                <a:gridCol w="917587"/>
                <a:gridCol w="989756"/>
                <a:gridCol w="701078"/>
                <a:gridCol w="921024"/>
                <a:gridCol w="989756"/>
                <a:gridCol w="701078"/>
                <a:gridCol w="921024"/>
                <a:gridCol w="989756"/>
              </a:tblGrid>
              <a:tr h="4002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Date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Purchases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Sales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Inventory Balance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units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cost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extended cost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units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cost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extended cost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units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cost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extended cost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beg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12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2,400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4/3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14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2,800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14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2,800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subtotal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400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5,200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4/10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12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2,400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14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2,800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4/20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16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3,200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16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3,200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subtotal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400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6,000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4/27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14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2,800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100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16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1,600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100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16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1,600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4/30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ending inv. 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100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1,600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7732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Valuation Example - LIFO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172507"/>
              </p:ext>
            </p:extLst>
          </p:nvPr>
        </p:nvGraphicFramePr>
        <p:xfrm>
          <a:off x="381000" y="1600200"/>
          <a:ext cx="8382001" cy="4114799"/>
        </p:xfrm>
        <a:graphic>
          <a:graphicData uri="http://schemas.openxmlformats.org/drawingml/2006/table">
            <a:tbl>
              <a:tblPr/>
              <a:tblGrid>
                <a:gridCol w="549864"/>
                <a:gridCol w="701078"/>
                <a:gridCol w="917587"/>
                <a:gridCol w="989756"/>
                <a:gridCol w="701078"/>
                <a:gridCol w="921024"/>
                <a:gridCol w="989756"/>
                <a:gridCol w="701078"/>
                <a:gridCol w="921024"/>
                <a:gridCol w="989756"/>
              </a:tblGrid>
              <a:tr h="4077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Date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Purchases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Sales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Inventory Balance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units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cost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extended cost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units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cost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extended cost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units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cost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extended cost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beg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12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2,400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4/3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14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2,800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14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2,800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subtotal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400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5,200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4/10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14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2,800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12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2,400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4/20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16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3,200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16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3,200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subtotal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400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5,600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4/27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16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3,200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100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12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1,200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100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12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1,200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4/30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ending inv. 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100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1,200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182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Valuation Example – Weighted Average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583555"/>
              </p:ext>
            </p:extLst>
          </p:nvPr>
        </p:nvGraphicFramePr>
        <p:xfrm>
          <a:off x="304800" y="1447800"/>
          <a:ext cx="8458199" cy="3886193"/>
        </p:xfrm>
        <a:graphic>
          <a:graphicData uri="http://schemas.openxmlformats.org/drawingml/2006/table">
            <a:tbl>
              <a:tblPr/>
              <a:tblGrid>
                <a:gridCol w="554863"/>
                <a:gridCol w="707451"/>
                <a:gridCol w="925929"/>
                <a:gridCol w="998754"/>
                <a:gridCol w="707451"/>
                <a:gridCol w="929396"/>
                <a:gridCol w="998754"/>
                <a:gridCol w="707451"/>
                <a:gridCol w="929396"/>
                <a:gridCol w="998754"/>
              </a:tblGrid>
              <a:tr h="4097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Date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Purchases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Sales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Inventory Balance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units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cost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extended cost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units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cost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extended cost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units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cost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extended cost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beg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12.00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2,400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4/3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14.00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2,800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14.00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2,800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subtotal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400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13.00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5,200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4/10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13.00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1,600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13.00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2,600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4/20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16.00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3,200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16.00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3,200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subtotal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400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14.50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5,800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4/27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300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14.50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4,350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100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14.50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1,450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4/30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ending inv. 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100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14.50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1,450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947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865</Words>
  <Application>Microsoft Office PowerPoint</Application>
  <PresentationFormat>On-screen Show (4:3)</PresentationFormat>
  <Paragraphs>770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Inventory</vt:lpstr>
      <vt:lpstr>Considerations</vt:lpstr>
      <vt:lpstr>Inventory Relationship</vt:lpstr>
      <vt:lpstr>Inventory Valuation Methods (also called Cost-Flow Assumptions)</vt:lpstr>
      <vt:lpstr>Valuation Example - Transactions</vt:lpstr>
      <vt:lpstr>Valuation Example – Initial Calculations</vt:lpstr>
      <vt:lpstr>Valuation Example - FIFO</vt:lpstr>
      <vt:lpstr>Valuation Example - LIFO</vt:lpstr>
      <vt:lpstr>Valuation Example – Weighted Average</vt:lpstr>
      <vt:lpstr>Valuation example – Specific Identification</vt:lpstr>
      <vt:lpstr>Comparison of Methods</vt:lpstr>
      <vt:lpstr>Lower of Cost or Market (LCM)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Inventory</dc:title>
  <dc:creator>ERIC</dc:creator>
  <cp:lastModifiedBy>ERIC</cp:lastModifiedBy>
  <cp:revision>10</cp:revision>
  <cp:lastPrinted>2017-07-11T19:02:57Z</cp:lastPrinted>
  <dcterms:created xsi:type="dcterms:W3CDTF">2017-05-18T18:57:33Z</dcterms:created>
  <dcterms:modified xsi:type="dcterms:W3CDTF">2017-07-11T19:26:28Z</dcterms:modified>
</cp:coreProperties>
</file>