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1"/>
  </p:handoutMasterIdLst>
  <p:sldIdLst>
    <p:sldId id="257" r:id="rId2"/>
    <p:sldId id="265" r:id="rId3"/>
    <p:sldId id="259" r:id="rId4"/>
    <p:sldId id="262" r:id="rId5"/>
    <p:sldId id="263" r:id="rId6"/>
    <p:sldId id="260" r:id="rId7"/>
    <p:sldId id="261" r:id="rId8"/>
    <p:sldId id="264" r:id="rId9"/>
    <p:sldId id="266" r:id="rId10"/>
  </p:sldIdLst>
  <p:sldSz cx="9144000" cy="6858000" type="screen4x3"/>
  <p:notesSz cx="7077075" cy="9363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6" d="100"/>
          <a:sy n="126" d="100"/>
        </p:scale>
        <p:origin x="-119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08705" y="0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r">
              <a:defRPr sz="1200"/>
            </a:lvl1pPr>
          </a:lstStyle>
          <a:p>
            <a:fld id="{3640EC24-2648-4903-A912-578C3E00A2AB}" type="datetimeFigureOut">
              <a:rPr lang="en-US" smtClean="0"/>
              <a:t>7/10/2017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93296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08705" y="8893296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r">
              <a:defRPr sz="1200"/>
            </a:lvl1pPr>
          </a:lstStyle>
          <a:p>
            <a:fld id="{727B3B78-1DBB-494C-BCAE-9B611FC4D9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98778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11FC2-4FA3-4457-878F-9A8612C5EE9A}" type="datetimeFigureOut">
              <a:rPr lang="en-US" smtClean="0"/>
              <a:t>7/10/2017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5542D-52DC-4DFA-80EC-94E0A5ABD0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3240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11FC2-4FA3-4457-878F-9A8612C5EE9A}" type="datetimeFigureOut">
              <a:rPr lang="en-US" smtClean="0"/>
              <a:t>7/10/2017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5542D-52DC-4DFA-80EC-94E0A5ABD0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54851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11FC2-4FA3-4457-878F-9A8612C5EE9A}" type="datetimeFigureOut">
              <a:rPr lang="en-US" smtClean="0"/>
              <a:t>7/10/2017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5542D-52DC-4DFA-80EC-94E0A5ABD0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03131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11FC2-4FA3-4457-878F-9A8612C5EE9A}" type="datetimeFigureOut">
              <a:rPr lang="en-US" smtClean="0"/>
              <a:t>7/10/2017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5542D-52DC-4DFA-80EC-94E0A5ABD0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1726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11FC2-4FA3-4457-878F-9A8612C5EE9A}" type="datetimeFigureOut">
              <a:rPr lang="en-US" smtClean="0"/>
              <a:t>7/10/2017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5542D-52DC-4DFA-80EC-94E0A5ABD0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3239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11FC2-4FA3-4457-878F-9A8612C5EE9A}" type="datetimeFigureOut">
              <a:rPr lang="en-US" smtClean="0"/>
              <a:t>7/10/2017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5542D-52DC-4DFA-80EC-94E0A5ABD0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5086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11FC2-4FA3-4457-878F-9A8612C5EE9A}" type="datetimeFigureOut">
              <a:rPr lang="en-US" smtClean="0"/>
              <a:t>7/10/2017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5542D-52DC-4DFA-80EC-94E0A5ABD0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5503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11FC2-4FA3-4457-878F-9A8612C5EE9A}" type="datetimeFigureOut">
              <a:rPr lang="en-US" smtClean="0"/>
              <a:t>7/10/2017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5542D-52DC-4DFA-80EC-94E0A5ABD0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04382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11FC2-4FA3-4457-878F-9A8612C5EE9A}" type="datetimeFigureOut">
              <a:rPr lang="en-US" smtClean="0"/>
              <a:t>7/10/2017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5542D-52DC-4DFA-80EC-94E0A5ABD0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3035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11FC2-4FA3-4457-878F-9A8612C5EE9A}" type="datetimeFigureOut">
              <a:rPr lang="en-US" smtClean="0"/>
              <a:t>7/10/2017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5542D-52DC-4DFA-80EC-94E0A5ABD0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62070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11FC2-4FA3-4457-878F-9A8612C5EE9A}" type="datetimeFigureOut">
              <a:rPr lang="en-US" smtClean="0"/>
              <a:t>7/10/2017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5542D-52DC-4DFA-80EC-94E0A5ABD0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3537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511FC2-4FA3-4457-878F-9A8612C5EE9A}" type="datetimeFigureOut">
              <a:rPr lang="en-US" smtClean="0"/>
              <a:t>7/10/2017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25542D-52DC-4DFA-80EC-94E0A5ABD0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90048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219200"/>
            <a:ext cx="7772400" cy="1470025"/>
          </a:xfrm>
        </p:spPr>
        <p:txBody>
          <a:bodyPr/>
          <a:lstStyle/>
          <a:p>
            <a:r>
              <a:rPr lang="en-US" b="1" dirty="0" smtClean="0"/>
              <a:t>Merchandising Part 2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3886200"/>
            <a:ext cx="7543800" cy="17526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Professor Eric </a:t>
            </a:r>
            <a:r>
              <a:rPr lang="en-US" dirty="0" err="1" smtClean="0"/>
              <a:t>Carstensen</a:t>
            </a:r>
            <a:endParaRPr lang="en-US" dirty="0" smtClean="0"/>
          </a:p>
          <a:p>
            <a:endParaRPr lang="en-US" sz="2300" dirty="0" smtClean="0"/>
          </a:p>
          <a:p>
            <a:r>
              <a:rPr lang="en-US" dirty="0" err="1" smtClean="0"/>
              <a:t>MiraCosta</a:t>
            </a:r>
            <a:r>
              <a:rPr lang="en-US" dirty="0" smtClean="0"/>
              <a:t> College</a:t>
            </a:r>
          </a:p>
          <a:p>
            <a:endParaRPr lang="en-US" sz="2200" dirty="0" smtClean="0"/>
          </a:p>
          <a:p>
            <a:r>
              <a:rPr lang="en-US" sz="2200" dirty="0" smtClean="0"/>
              <a:t>http://www.miracosta.edu/instruction/accounting/index.html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5320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96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Comparison of Income Statements</a:t>
            </a:r>
            <a:br>
              <a:rPr lang="en-US" dirty="0" smtClean="0"/>
            </a:br>
            <a:r>
              <a:rPr lang="en-US" sz="3100" dirty="0" smtClean="0"/>
              <a:t>(from Part 1)</a:t>
            </a:r>
            <a:endParaRPr lang="en-US" sz="31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8179821"/>
              </p:ext>
            </p:extLst>
          </p:nvPr>
        </p:nvGraphicFramePr>
        <p:xfrm>
          <a:off x="914400" y="1600200"/>
          <a:ext cx="7391401" cy="4648196"/>
        </p:xfrm>
        <a:graphic>
          <a:graphicData uri="http://schemas.openxmlformats.org/drawingml/2006/table">
            <a:tbl>
              <a:tblPr/>
              <a:tblGrid>
                <a:gridCol w="1982052"/>
                <a:gridCol w="991025"/>
                <a:gridCol w="720746"/>
                <a:gridCol w="2717814"/>
                <a:gridCol w="979764"/>
              </a:tblGrid>
              <a:tr h="33201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Service Company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Merchandising Company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2014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201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Service Revenue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$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890,000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Sales Revenue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$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950,000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201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Op. Expenses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  620,000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less: Sales Discounts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    (1,000)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201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Op. Income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  270,000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less: Sales Returns &amp; Allowances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    (2,000)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01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Other Income(Expense)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  (20,000)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Net Sales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  947,000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3201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Income Before Taxes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  250,000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COGS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  450,000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01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Taxes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    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85,000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Gross Margin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  497,000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3201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Net Income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dbl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</a:t>
                      </a:r>
                      <a:r>
                        <a:rPr lang="en-US" sz="1200" b="0" i="0" u="dbl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$165,000 </a:t>
                      </a:r>
                      <a:endParaRPr lang="en-US" sz="1200" b="0" i="0" u="dbl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Op. Expenses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  250,000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014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Op. Income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  247,000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32014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Other Income(Expense)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     5,000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014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Income Before Taxes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  252,000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32014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Taxes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    88,000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014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Net Income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dbl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</a:t>
                      </a:r>
                      <a:r>
                        <a:rPr lang="en-US" sz="1200" b="0" i="0" u="dbl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$</a:t>
                      </a:r>
                      <a:r>
                        <a:rPr lang="en-US" sz="1200" b="0" i="0" u="dbl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164,000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09649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Sale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9814320"/>
              </p:ext>
            </p:extLst>
          </p:nvPr>
        </p:nvGraphicFramePr>
        <p:xfrm>
          <a:off x="1524000" y="1676400"/>
          <a:ext cx="6045200" cy="3028950"/>
        </p:xfrm>
        <a:graphic>
          <a:graphicData uri="http://schemas.openxmlformats.org/drawingml/2006/table">
            <a:tbl>
              <a:tblPr/>
              <a:tblGrid>
                <a:gridCol w="612172"/>
                <a:gridCol w="612172"/>
                <a:gridCol w="612172"/>
                <a:gridCol w="1052171"/>
                <a:gridCol w="1052171"/>
                <a:gridCol w="1052171"/>
                <a:gridCol w="1052171"/>
              </a:tblGrid>
              <a:tr h="200025">
                <a:tc gridSpan="7"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On May 1st, XYZ Company sold $10,000 worth of merchandise to ABC company on credit; the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00025">
                <a:tc gridSpan="7"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cost of merchandise was $5,000. The terms are 2/10, n/30 and the invoice is dated May 1st: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debit A/R - ABC Company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10,000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credit A/P - XYZ Company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10,000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debit Cost of Goods Sold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5,000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credit Inventory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5,000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0025">
                <a:tc gridSpan="6"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On May 9th, XYZ Company received payment from ABC Company: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debit Cash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9,800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debit Sales Discounts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   200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credit A/R - ABC Company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10,000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855003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Sales Return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2865795"/>
              </p:ext>
            </p:extLst>
          </p:nvPr>
        </p:nvGraphicFramePr>
        <p:xfrm>
          <a:off x="1447799" y="1295400"/>
          <a:ext cx="6400801" cy="5181596"/>
        </p:xfrm>
        <a:graphic>
          <a:graphicData uri="http://schemas.openxmlformats.org/drawingml/2006/table">
            <a:tbl>
              <a:tblPr/>
              <a:tblGrid>
                <a:gridCol w="648183"/>
                <a:gridCol w="648183"/>
                <a:gridCol w="648183"/>
                <a:gridCol w="1114063"/>
                <a:gridCol w="1114063"/>
                <a:gridCol w="1114063"/>
                <a:gridCol w="1114063"/>
              </a:tblGrid>
              <a:tr h="218155">
                <a:tc gridSpan="7"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On May 21st, XYZ Company sold $20,000 more merchandise to ABC Company; the cost of the </a:t>
                      </a: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18155">
                <a:tc gridSpan="7"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merchandise was $10,000.  The terms are 2/10, n/30 and the invoice is dated May 21st:</a:t>
                      </a: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07766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9708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debit A/R - ABC Company</a:t>
                      </a: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20,000 </a:t>
                      </a: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9708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credit Sales</a:t>
                      </a: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20,000 </a:t>
                      </a: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9708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debit Cost of Goods Sold</a:t>
                      </a: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10,000 </a:t>
                      </a: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9708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credit Inventory</a:t>
                      </a: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10,000 </a:t>
                      </a: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7766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13358">
                <a:tc gridSpan="7"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On May 22nd, ABC Company determined that $5,000 of merchandise was defective and returned</a:t>
                      </a: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18155">
                <a:tc gridSpan="6"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it to XYZ Company; the cost of the returned merchandise was $2,500:</a:t>
                      </a: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7766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9708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debit Sales Returns &amp; Allowances</a:t>
                      </a: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5,000 </a:t>
                      </a: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9708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crebit A/R - ABC Company</a:t>
                      </a: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5,000 </a:t>
                      </a: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9708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debit Inventory</a:t>
                      </a: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2,500 </a:t>
                      </a: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9708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credit Cost of Goods Sold</a:t>
                      </a: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2,500 </a:t>
                      </a: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7766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8155">
                <a:tc gridSpan="6"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On May 31st, XYZ Company received payment from ABC Company:</a:t>
                      </a: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7766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9708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debit Cash</a:t>
                      </a: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14,700 </a:t>
                      </a: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9708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debit Sales Discounts</a:t>
                      </a: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   300 </a:t>
                      </a: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9708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credit A/R - ABC Company</a:t>
                      </a: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15,000 </a:t>
                      </a: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957833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Sales Allowance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3626793"/>
              </p:ext>
            </p:extLst>
          </p:nvPr>
        </p:nvGraphicFramePr>
        <p:xfrm>
          <a:off x="1371599" y="1295400"/>
          <a:ext cx="6553202" cy="4572000"/>
        </p:xfrm>
        <a:graphic>
          <a:graphicData uri="http://schemas.openxmlformats.org/drawingml/2006/table">
            <a:tbl>
              <a:tblPr/>
              <a:tblGrid>
                <a:gridCol w="657375"/>
                <a:gridCol w="657375"/>
                <a:gridCol w="657375"/>
                <a:gridCol w="1129862"/>
                <a:gridCol w="1129862"/>
                <a:gridCol w="1129862"/>
                <a:gridCol w="1191491"/>
              </a:tblGrid>
              <a:tr h="213360">
                <a:tc gridSpan="7"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On June 7th, XYZ Company sold $12,000 more merchandise to ABC Company on credit; the cost of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13360">
                <a:tc gridSpan="7"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that merchandise was $6,000.  The terms are 2/10, n/30 and the invoice is dated June 7th: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032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debit A/R - ABC Company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12,000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credit Sales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12,000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debit Cost of Goods Sold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6,000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credit Inventory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 6,000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3360">
                <a:tc gridSpan="7"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On June 9th, ABC Company determined that $3,000 of merchandise did not exactly meet design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13360"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specifications and requested a price reduction: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debit Sales Returns &amp; Allowances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3,000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crebit A/R - ABC Company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 3,000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3360">
                <a:tc gridSpan="6"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On June 16th, XYZ Company received payment from ABC Company: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debit Cash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8,820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debit Sales Discounts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   180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credit A/R - ABC Company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 9,000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381677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Shipping Terms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FOB = Free On Board</a:t>
            </a:r>
          </a:p>
          <a:p>
            <a:r>
              <a:rPr lang="en-US" i="1" dirty="0" smtClean="0"/>
              <a:t>FOB Shipping Point:  </a:t>
            </a:r>
            <a:r>
              <a:rPr lang="en-US" b="1" dirty="0" smtClean="0"/>
              <a:t>Purchaser Responsible </a:t>
            </a:r>
            <a:r>
              <a:rPr lang="en-US" dirty="0" smtClean="0"/>
              <a:t>for paying shipping from Seller to Purchaser</a:t>
            </a:r>
          </a:p>
          <a:p>
            <a:pPr lvl="1"/>
            <a:r>
              <a:rPr lang="en-US" dirty="0" smtClean="0"/>
              <a:t>Amount is added to Inventory Cost</a:t>
            </a:r>
          </a:p>
          <a:p>
            <a:r>
              <a:rPr lang="en-US" i="1" dirty="0" smtClean="0"/>
              <a:t>FOB Destination:  </a:t>
            </a:r>
            <a:r>
              <a:rPr lang="en-US" b="1" dirty="0" smtClean="0"/>
              <a:t>Seller Responsible </a:t>
            </a:r>
            <a:r>
              <a:rPr lang="en-US" dirty="0" smtClean="0"/>
              <a:t>for paying shipping to purchaser</a:t>
            </a:r>
          </a:p>
          <a:p>
            <a:pPr lvl="1"/>
            <a:r>
              <a:rPr lang="en-US" dirty="0" smtClean="0"/>
              <a:t>Included as part of Operating Expenses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84314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Shipping Terms Comparison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5981562"/>
              </p:ext>
            </p:extLst>
          </p:nvPr>
        </p:nvGraphicFramePr>
        <p:xfrm>
          <a:off x="304800" y="1600200"/>
          <a:ext cx="8382000" cy="3657598"/>
        </p:xfrm>
        <a:graphic>
          <a:graphicData uri="http://schemas.openxmlformats.org/drawingml/2006/table">
            <a:tbl>
              <a:tblPr/>
              <a:tblGrid>
                <a:gridCol w="602750"/>
                <a:gridCol w="1911849"/>
                <a:gridCol w="734603"/>
                <a:gridCol w="734603"/>
                <a:gridCol w="235449"/>
                <a:gridCol w="715766"/>
                <a:gridCol w="1921268"/>
                <a:gridCol w="762856"/>
                <a:gridCol w="762856"/>
              </a:tblGrid>
              <a:tr h="216976">
                <a:tc gridSpan="9"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On June 21st, XYZ Company sold $14,000 worth of merchandise to ABC company on credit; the cost of the merchandise was $7,000.</a:t>
                      </a:r>
                    </a:p>
                  </a:txBody>
                  <a:tcPr marL="9226" marR="9226" marT="92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16976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26" marR="9226" marT="92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26" marR="9226" marT="92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The terms are 2/10, n/30 and the invoice is dated 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June 21st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:</a:t>
                      </a:r>
                    </a:p>
                  </a:txBody>
                  <a:tcPr marL="9226" marR="9226" marT="92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26" marR="9226" marT="92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26" marR="9226" marT="92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6976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26" marR="9226" marT="92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26" marR="9226" marT="92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26" marR="9226" marT="92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26" marR="9226" marT="92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26" marR="9226" marT="92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26" marR="9226" marT="92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26" marR="9226" marT="92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26" marR="9226" marT="92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26" marR="9226" marT="92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6644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b="1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As recorded by the purchaser:</a:t>
                      </a:r>
                    </a:p>
                  </a:txBody>
                  <a:tcPr marL="9226" marR="9226" marT="92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26" marR="9226" marT="92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26" marR="9226" marT="92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26" marR="9226" marT="92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b="1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As recorded by the seller:</a:t>
                      </a:r>
                    </a:p>
                  </a:txBody>
                  <a:tcPr marL="9226" marR="9226" marT="92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26" marR="9226" marT="92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26" marR="9226" marT="92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6644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26" marR="9226" marT="92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26" marR="9226" marT="92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26" marR="9226" marT="92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26" marR="9226" marT="92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26" marR="9226" marT="92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26" marR="9226" marT="92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26" marR="9226" marT="92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26" marR="9226" marT="92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26" marR="9226" marT="92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8305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debit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Inventory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26" marR="9226" marT="92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14,000 </a:t>
                      </a:r>
                    </a:p>
                  </a:txBody>
                  <a:tcPr marL="9226" marR="9226" marT="92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26" marR="9226" marT="92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26" marR="9226" marT="92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debit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A/R 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 ABC Company</a:t>
                      </a:r>
                    </a:p>
                  </a:txBody>
                  <a:tcPr marL="9226" marR="9226" marT="92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14,000 </a:t>
                      </a:r>
                    </a:p>
                  </a:txBody>
                  <a:tcPr marL="9226" marR="9226" marT="92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26" marR="9226" marT="92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8305"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26" marR="9226" marT="92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credit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A/P 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 XYZ Company</a:t>
                      </a:r>
                    </a:p>
                  </a:txBody>
                  <a:tcPr marL="9226" marR="9226" marT="92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26" marR="9226" marT="92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14,000 </a:t>
                      </a:r>
                    </a:p>
                  </a:txBody>
                  <a:tcPr marL="9226" marR="9226" marT="92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26" marR="9226" marT="92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26" marR="9226" marT="92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Credit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Sales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26" marR="9226" marT="92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26" marR="9226" marT="92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14,000 </a:t>
                      </a:r>
                    </a:p>
                  </a:txBody>
                  <a:tcPr marL="9226" marR="9226" marT="92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8305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26" marR="9226" marT="92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26" marR="9226" marT="92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26" marR="9226" marT="92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26" marR="9226" marT="92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26" marR="9226" marT="92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debit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Cost 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of Goods Sold</a:t>
                      </a:r>
                    </a:p>
                  </a:txBody>
                  <a:tcPr marL="9226" marR="9226" marT="92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7,000 </a:t>
                      </a:r>
                    </a:p>
                  </a:txBody>
                  <a:tcPr marL="9226" marR="9226" marT="92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26" marR="9226" marT="92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8305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26" marR="9226" marT="92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26" marR="9226" marT="92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26" marR="9226" marT="92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26" marR="9226" marT="92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26" marR="9226" marT="92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26" marR="9226" marT="92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credit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Inventory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26" marR="9226" marT="92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26" marR="9226" marT="92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7,000 </a:t>
                      </a:r>
                    </a:p>
                  </a:txBody>
                  <a:tcPr marL="9226" marR="9226" marT="92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6644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26" marR="9226" marT="92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26" marR="9226" marT="92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26" marR="9226" marT="92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26" marR="9226" marT="92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26" marR="9226" marT="92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26" marR="9226" marT="92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26" marR="9226" marT="92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26" marR="9226" marT="92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26" marR="9226" marT="92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6976">
                <a:tc gridSpan="9"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The cost to ship the merchandise from XYZ Company to ABC Company is $1,000.  The correct journal entry would be</a:t>
                      </a:r>
                    </a:p>
                  </a:txBody>
                  <a:tcPr marL="9226" marR="9226" marT="92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06644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26" marR="9226" marT="92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26" marR="9226" marT="92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26" marR="9226" marT="92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26" marR="9226" marT="92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26" marR="9226" marT="92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26" marR="9226" marT="92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26" marR="9226" marT="92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26" marR="9226" marT="92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26" marR="9226" marT="92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6644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b="1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If the terms are FOB Shipping Point:</a:t>
                      </a:r>
                    </a:p>
                  </a:txBody>
                  <a:tcPr marL="9226" marR="9226" marT="92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26" marR="9226" marT="92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26" marR="9226" marT="92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26" marR="9226" marT="92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b="1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If the terms are FOB Destination:</a:t>
                      </a:r>
                    </a:p>
                  </a:txBody>
                  <a:tcPr marL="9226" marR="9226" marT="92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26" marR="9226" marT="92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26" marR="9226" marT="92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6644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26" marR="9226" marT="92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26" marR="9226" marT="92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26" marR="9226" marT="92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26" marR="9226" marT="92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26" marR="9226" marT="92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26" marR="9226" marT="92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26" marR="9226" marT="92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26" marR="9226" marT="92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26" marR="9226" marT="92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8305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debit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Inventory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26" marR="9226" marT="92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1,000 </a:t>
                      </a:r>
                    </a:p>
                  </a:txBody>
                  <a:tcPr marL="9226" marR="9226" marT="92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26" marR="9226" marT="92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26" marR="9226" marT="92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debit 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Shipping Expense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26" marR="9226" marT="92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1,000 </a:t>
                      </a:r>
                    </a:p>
                  </a:txBody>
                  <a:tcPr marL="9226" marR="9226" marT="92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26" marR="9226" marT="92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8305"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26" marR="9226" marT="92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Credit  Cash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26" marR="9226" marT="92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26" marR="9226" marT="92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1,000 </a:t>
                      </a:r>
                    </a:p>
                  </a:txBody>
                  <a:tcPr marL="9226" marR="9226" marT="92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26" marR="9226" marT="92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26" marR="9226" marT="92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Credit  Cash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26" marR="9226" marT="92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26" marR="9226" marT="92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1,000 </a:t>
                      </a:r>
                    </a:p>
                  </a:txBody>
                  <a:tcPr marL="9226" marR="9226" marT="92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583188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Important Note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Discounts DO NOT apply to amounts paid for shipping, as another company usually provides that service.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4806600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Merchandising Part 2 - 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Remember, Part 1 covered some basics about merchandising businesses and purchases of merchandise, along with discounts, purchase returns and allowances</a:t>
            </a:r>
          </a:p>
          <a:p>
            <a:r>
              <a:rPr lang="en-US" dirty="0" smtClean="0"/>
              <a:t>In this part, we covered sales of merchandise, along with sales discounts, sales returns and allowances</a:t>
            </a:r>
          </a:p>
          <a:p>
            <a:r>
              <a:rPr lang="en-US" dirty="0" smtClean="0"/>
              <a:t>Also in this Part 2, we covered shipping terms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81751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489</TotalTime>
  <Words>751</Words>
  <Application>Microsoft Office PowerPoint</Application>
  <PresentationFormat>On-screen Show (4:3)</PresentationFormat>
  <Paragraphs>157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Merchandising Part 2</vt:lpstr>
      <vt:lpstr>Comparison of Income Statements (from Part 1)</vt:lpstr>
      <vt:lpstr>Example Sale</vt:lpstr>
      <vt:lpstr>Example Sales Return</vt:lpstr>
      <vt:lpstr>Example Sales Allowance</vt:lpstr>
      <vt:lpstr>Shipping Terms</vt:lpstr>
      <vt:lpstr>Shipping Terms Comparison</vt:lpstr>
      <vt:lpstr>Important Note</vt:lpstr>
      <vt:lpstr>Merchandising Part 2 - Conclusion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Merchandising Part 2</dc:title>
  <dc:creator>ERIC</dc:creator>
  <cp:lastModifiedBy>ERIC</cp:lastModifiedBy>
  <cp:revision>16</cp:revision>
  <cp:lastPrinted>2017-07-10T20:28:18Z</cp:lastPrinted>
  <dcterms:created xsi:type="dcterms:W3CDTF">2017-05-16T19:08:17Z</dcterms:created>
  <dcterms:modified xsi:type="dcterms:W3CDTF">2017-07-10T22:10:01Z</dcterms:modified>
</cp:coreProperties>
</file>