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C2F7026-91AF-4FF9-9A10-B5E8ED38519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81C42FD-8DA6-4FC0-859A-6DE2FB92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8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4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5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3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1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6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9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EDA3-6046-40C9-8286-92925118FDC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4BDE-86CC-4FC8-B268-197A6CB5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Merchandising Part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Merchandising Part 1 -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 we looked at merchandise purchases and related transactions.</a:t>
            </a:r>
          </a:p>
          <a:p>
            <a:r>
              <a:rPr lang="en-US" dirty="0" smtClean="0"/>
              <a:t>In Merchandising Part 2, we will look at sales of merchandise and related transactions.</a:t>
            </a:r>
          </a:p>
          <a:p>
            <a:r>
              <a:rPr lang="en-US" dirty="0" smtClean="0"/>
              <a:t>Since merchandise needs to be shipped from business to business, we will look at shipping terms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2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Revenue is recognized when an exchange of Assets takes place, rather than when a service is provided</a:t>
            </a:r>
          </a:p>
          <a:p>
            <a:r>
              <a:rPr lang="en-US" dirty="0" smtClean="0"/>
              <a:t>Merchandise is purchased and resold to customers</a:t>
            </a:r>
          </a:p>
          <a:p>
            <a:r>
              <a:rPr lang="en-US" dirty="0" smtClean="0"/>
              <a:t>Unsold merchandise is held in Inventory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types of merchandising businesses:</a:t>
            </a:r>
          </a:p>
          <a:p>
            <a:pPr lvl="1"/>
            <a:r>
              <a:rPr lang="en-US" sz="2800" dirty="0" smtClean="0"/>
              <a:t>Wholesalers buy from manufacturers and sell merchandise to retailers</a:t>
            </a:r>
          </a:p>
          <a:p>
            <a:pPr lvl="1"/>
            <a:r>
              <a:rPr lang="en-US" sz="2800" dirty="0" smtClean="0"/>
              <a:t>Retailers buy from wholesalers and sell merchandise to consumers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765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Inventory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Periodic </a:t>
            </a:r>
            <a:r>
              <a:rPr lang="en-US" dirty="0" smtClean="0"/>
              <a:t>Inventory System</a:t>
            </a:r>
          </a:p>
          <a:p>
            <a:pPr lvl="1"/>
            <a:r>
              <a:rPr lang="en-US" dirty="0" smtClean="0"/>
              <a:t>Inventory valued periodically (monthly, quarterly, yearly at a minimum)</a:t>
            </a:r>
          </a:p>
          <a:p>
            <a:pPr lvl="1"/>
            <a:r>
              <a:rPr lang="en-US" dirty="0" smtClean="0"/>
              <a:t>Not used as much these days due to technology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Perpetua</a:t>
            </a:r>
            <a:r>
              <a:rPr lang="en-US" dirty="0" smtClean="0"/>
              <a:t>l Inventory System</a:t>
            </a:r>
          </a:p>
          <a:p>
            <a:pPr lvl="1"/>
            <a:r>
              <a:rPr lang="en-US" dirty="0" smtClean="0"/>
              <a:t>Inventory continuously valued and monitored (think of how scanners work at large grocery stores)</a:t>
            </a:r>
          </a:p>
          <a:p>
            <a:pPr lvl="1"/>
            <a:r>
              <a:rPr lang="en-US" dirty="0" smtClean="0"/>
              <a:t>This is the system we will be working with</a:t>
            </a:r>
          </a:p>
        </p:txBody>
      </p:sp>
    </p:spTree>
    <p:extLst>
      <p:ext uri="{BB962C8B-B14F-4D97-AF65-F5344CB8AC3E}">
        <p14:creationId xmlns:p14="http://schemas.microsoft.com/office/powerpoint/2010/main" val="354052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Income Statements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25878"/>
              </p:ext>
            </p:extLst>
          </p:nvPr>
        </p:nvGraphicFramePr>
        <p:xfrm>
          <a:off x="914399" y="1371603"/>
          <a:ext cx="7391401" cy="4648196"/>
        </p:xfrm>
        <a:graphic>
          <a:graphicData uri="http://schemas.openxmlformats.org/drawingml/2006/table">
            <a:tbl>
              <a:tblPr/>
              <a:tblGrid>
                <a:gridCol w="1982052"/>
                <a:gridCol w="991025"/>
                <a:gridCol w="720746"/>
                <a:gridCol w="2717814"/>
                <a:gridCol w="979764"/>
              </a:tblGrid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Merchandising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620,000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Discounts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(1,000)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Returns &amp; Allowances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 Income(Expense)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(20,000)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947,000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450,000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497,000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$165,000 </a:t>
                      </a:r>
                      <a:endParaRPr lang="en-US" sz="1200" b="0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247,000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 Income(Expense)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252,000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88,000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</a:t>
                      </a:r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8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2/10, n/30 means there is a </a:t>
            </a:r>
            <a:r>
              <a:rPr lang="en-US" i="1" dirty="0" smtClean="0"/>
              <a:t>2% discount </a:t>
            </a:r>
            <a:r>
              <a:rPr lang="en-US" dirty="0" smtClean="0"/>
              <a:t>for paying within 10 days, otherwise the entire amount is due in 30 days</a:t>
            </a:r>
          </a:p>
          <a:p>
            <a:r>
              <a:rPr lang="en-US" dirty="0" smtClean="0"/>
              <a:t>This is the most common of terms, however, there  are many other options that can be negotiated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discount serves as an </a:t>
            </a:r>
            <a:r>
              <a:rPr lang="en-US" i="1" dirty="0" smtClean="0"/>
              <a:t>incentive</a:t>
            </a:r>
            <a:r>
              <a:rPr lang="en-US" dirty="0" smtClean="0"/>
              <a:t> for the purchaser to send cash early</a:t>
            </a:r>
          </a:p>
          <a:p>
            <a:r>
              <a:rPr lang="en-US" dirty="0" smtClean="0"/>
              <a:t>The discount is deducted from Gross Sales in the computation of Net Sales</a:t>
            </a:r>
          </a:p>
          <a:p>
            <a:r>
              <a:rPr lang="en-US" dirty="0" smtClean="0"/>
              <a:t>Sales discounts are </a:t>
            </a:r>
            <a:r>
              <a:rPr lang="en-US" i="1" dirty="0" smtClean="0"/>
              <a:t>contra revenue </a:t>
            </a:r>
            <a:r>
              <a:rPr lang="en-US" dirty="0" smtClean="0"/>
              <a:t>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2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Purchase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88819"/>
              </p:ext>
            </p:extLst>
          </p:nvPr>
        </p:nvGraphicFramePr>
        <p:xfrm>
          <a:off x="1524000" y="1371600"/>
          <a:ext cx="6172199" cy="4314825"/>
        </p:xfrm>
        <a:graphic>
          <a:graphicData uri="http://schemas.openxmlformats.org/drawingml/2006/table">
            <a:tbl>
              <a:tblPr/>
              <a:tblGrid>
                <a:gridCol w="625033"/>
                <a:gridCol w="625033"/>
                <a:gridCol w="625033"/>
                <a:gridCol w="1074275"/>
                <a:gridCol w="1074275"/>
                <a:gridCol w="1074275"/>
                <a:gridCol w="1074275"/>
              </a:tblGrid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1st, ABC Company purchases $10,000 worth of merchandise on credit from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XYZ Company.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terms are 2/10, n/30 and the invoice is dated May 1st: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A/P - XYZ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9th, ABC Company paid the bill: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05-01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05-09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9,800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44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Returns and Allowances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another </a:t>
            </a:r>
            <a:r>
              <a:rPr lang="en-US" i="1" dirty="0" smtClean="0"/>
              <a:t>contra revenue </a:t>
            </a:r>
            <a:r>
              <a:rPr lang="en-US" dirty="0" smtClean="0"/>
              <a:t>account</a:t>
            </a:r>
            <a:r>
              <a:rPr lang="en-US" i="1" dirty="0" smtClean="0"/>
              <a:t> </a:t>
            </a:r>
            <a:r>
              <a:rPr lang="en-US" dirty="0" smtClean="0"/>
              <a:t>used to record both purchase returns and allowances.</a:t>
            </a:r>
          </a:p>
          <a:p>
            <a:r>
              <a:rPr lang="en-US" dirty="0" smtClean="0"/>
              <a:t>When merchandise is returned to the seller, this is a purchase </a:t>
            </a:r>
            <a:r>
              <a:rPr lang="en-US" i="1" dirty="0" smtClean="0"/>
              <a:t>return</a:t>
            </a:r>
            <a:r>
              <a:rPr lang="en-US" dirty="0" smtClean="0"/>
              <a:t>.  This is generally for defective merchandise.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Sometimes merchandise is not totally defective, but not totally perfect.  The purchaser may request a reduction in price, known as an </a:t>
            </a:r>
            <a:r>
              <a:rPr lang="en-US" i="1" dirty="0" smtClean="0"/>
              <a:t>allowance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5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Purchase Return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50426"/>
              </p:ext>
            </p:extLst>
          </p:nvPr>
        </p:nvGraphicFramePr>
        <p:xfrm>
          <a:off x="1524000" y="1524000"/>
          <a:ext cx="6045200" cy="4000500"/>
        </p:xfrm>
        <a:graphic>
          <a:graphicData uri="http://schemas.openxmlformats.org/drawingml/2006/table">
            <a:tbl>
              <a:tblPr/>
              <a:tblGrid>
                <a:gridCol w="612172"/>
                <a:gridCol w="612172"/>
                <a:gridCol w="612172"/>
                <a:gridCol w="1052171"/>
                <a:gridCol w="1052171"/>
                <a:gridCol w="1052171"/>
                <a:gridCol w="1052171"/>
              </a:tblGrid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21st, ABC Company purchased $20,000 more merchandise on credit from XYZ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terms are 2/10, n/30 and the invoice is dated May 21st: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A/P - XYZ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22nd, ABC Company determined that $5,000 of merchandise was defective and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 to XYZ Company: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31st, ABC Company paid the bill: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14,700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86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Purchase Allowance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46535"/>
              </p:ext>
            </p:extLst>
          </p:nvPr>
        </p:nvGraphicFramePr>
        <p:xfrm>
          <a:off x="1524000" y="1600200"/>
          <a:ext cx="6045200" cy="4000500"/>
        </p:xfrm>
        <a:graphic>
          <a:graphicData uri="http://schemas.openxmlformats.org/drawingml/2006/table">
            <a:tbl>
              <a:tblPr/>
              <a:tblGrid>
                <a:gridCol w="612172"/>
                <a:gridCol w="612172"/>
                <a:gridCol w="612172"/>
                <a:gridCol w="1052171"/>
                <a:gridCol w="1052171"/>
                <a:gridCol w="1052171"/>
                <a:gridCol w="1052171"/>
              </a:tblGrid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7th, ABC Company purchased $12,000 more merchandise on credit from XYZ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terms are 2/10, n/30 and the invoice is dated June 7th: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A/P - XYZ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9th, ABC Company determined that $3,000 of merchandise did not exactly meet 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specifications and requested a price reduction: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16th, ABC Company paid the bill: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8,820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180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30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700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Merchandising Part 1</vt:lpstr>
      <vt:lpstr>Merchandising</vt:lpstr>
      <vt:lpstr>Two Types of Inventory Systems</vt:lpstr>
      <vt:lpstr>Comparison of Income Statements</vt:lpstr>
      <vt:lpstr>Credit Terms</vt:lpstr>
      <vt:lpstr>Example - Purchase</vt:lpstr>
      <vt:lpstr>Sales Returns and Allowances</vt:lpstr>
      <vt:lpstr>Example – Purchase Return</vt:lpstr>
      <vt:lpstr>Example – Purchase Allowance</vt:lpstr>
      <vt:lpstr>Merchandising Part 1 -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Merchandising Part 1</dc:title>
  <dc:creator>ERIC</dc:creator>
  <cp:lastModifiedBy>ERIC</cp:lastModifiedBy>
  <cp:revision>16</cp:revision>
  <cp:lastPrinted>2017-07-10T17:53:46Z</cp:lastPrinted>
  <dcterms:created xsi:type="dcterms:W3CDTF">2017-05-15T17:37:30Z</dcterms:created>
  <dcterms:modified xsi:type="dcterms:W3CDTF">2017-07-10T18:39:06Z</dcterms:modified>
</cp:coreProperties>
</file>