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  <p:sldId id="259" r:id="rId5"/>
    <p:sldId id="258" r:id="rId6"/>
    <p:sldId id="260" r:id="rId7"/>
    <p:sldId id="261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634" y="-11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7BB0-6A35-43D5-8ED0-6AE768D4BA2D}" type="datetimeFigureOut">
              <a:rPr lang="en-US" smtClean="0"/>
              <a:t>7/9/2017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7801-267E-4BE4-8589-1A743B18E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488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7BB0-6A35-43D5-8ED0-6AE768D4BA2D}" type="datetimeFigureOut">
              <a:rPr lang="en-US" smtClean="0"/>
              <a:t>7/9/2017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7801-267E-4BE4-8589-1A743B18E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99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7BB0-6A35-43D5-8ED0-6AE768D4BA2D}" type="datetimeFigureOut">
              <a:rPr lang="en-US" smtClean="0"/>
              <a:t>7/9/2017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7801-267E-4BE4-8589-1A743B18E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133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7BB0-6A35-43D5-8ED0-6AE768D4BA2D}" type="datetimeFigureOut">
              <a:rPr lang="en-US" smtClean="0"/>
              <a:t>7/9/2017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7801-267E-4BE4-8589-1A743B18E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209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7BB0-6A35-43D5-8ED0-6AE768D4BA2D}" type="datetimeFigureOut">
              <a:rPr lang="en-US" smtClean="0"/>
              <a:t>7/9/2017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7801-267E-4BE4-8589-1A743B18E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13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7BB0-6A35-43D5-8ED0-6AE768D4BA2D}" type="datetimeFigureOut">
              <a:rPr lang="en-US" smtClean="0"/>
              <a:t>7/9/2017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7801-267E-4BE4-8589-1A743B18E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320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7BB0-6A35-43D5-8ED0-6AE768D4BA2D}" type="datetimeFigureOut">
              <a:rPr lang="en-US" smtClean="0"/>
              <a:t>7/9/2017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7801-267E-4BE4-8589-1A743B18E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522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7BB0-6A35-43D5-8ED0-6AE768D4BA2D}" type="datetimeFigureOut">
              <a:rPr lang="en-US" smtClean="0"/>
              <a:t>7/9/2017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7801-267E-4BE4-8589-1A743B18E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228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7BB0-6A35-43D5-8ED0-6AE768D4BA2D}" type="datetimeFigureOut">
              <a:rPr lang="en-US" smtClean="0"/>
              <a:t>7/9/2017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7801-267E-4BE4-8589-1A743B18E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157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7BB0-6A35-43D5-8ED0-6AE768D4BA2D}" type="datetimeFigureOut">
              <a:rPr lang="en-US" smtClean="0"/>
              <a:t>7/9/2017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7801-267E-4BE4-8589-1A743B18E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767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7BB0-6A35-43D5-8ED0-6AE768D4BA2D}" type="datetimeFigureOut">
              <a:rPr lang="en-US" smtClean="0"/>
              <a:t>7/9/2017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7801-267E-4BE4-8589-1A743B18E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377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C7BB0-6A35-43D5-8ED0-6AE768D4BA2D}" type="datetimeFigureOut">
              <a:rPr lang="en-US" smtClean="0"/>
              <a:t>7/9/2017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E7801-267E-4BE4-8589-1A743B18E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7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Accounting Cycle: Step 8 (part 2)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2500" dirty="0">
                <a:solidFill>
                  <a:prstClr val="black">
                    <a:tint val="75000"/>
                  </a:prstClr>
                </a:solidFill>
              </a:rPr>
              <a:t>Professor Eric </a:t>
            </a:r>
            <a:r>
              <a:rPr lang="en-US" sz="2500" dirty="0" err="1">
                <a:solidFill>
                  <a:prstClr val="black">
                    <a:tint val="75000"/>
                  </a:prstClr>
                </a:solidFill>
              </a:rPr>
              <a:t>Carstensen</a:t>
            </a:r>
            <a:endParaRPr lang="en-US" sz="2500" dirty="0">
              <a:solidFill>
                <a:prstClr val="black">
                  <a:tint val="75000"/>
                </a:prstClr>
              </a:solidFill>
            </a:endParaRPr>
          </a:p>
          <a:p>
            <a:pPr lvl="0"/>
            <a:endParaRPr lang="en-US" sz="1900" dirty="0">
              <a:solidFill>
                <a:prstClr val="black">
                  <a:tint val="75000"/>
                </a:prstClr>
              </a:solidFill>
            </a:endParaRPr>
          </a:p>
          <a:p>
            <a:pPr lvl="0"/>
            <a:r>
              <a:rPr lang="en-US" sz="2500" dirty="0" err="1">
                <a:solidFill>
                  <a:prstClr val="black">
                    <a:tint val="75000"/>
                  </a:prstClr>
                </a:solidFill>
              </a:rPr>
              <a:t>MiraCosta</a:t>
            </a:r>
            <a:r>
              <a:rPr lang="en-US" sz="2500" dirty="0">
                <a:solidFill>
                  <a:prstClr val="black">
                    <a:tint val="75000"/>
                  </a:prstClr>
                </a:solidFill>
              </a:rPr>
              <a:t> College</a:t>
            </a:r>
          </a:p>
          <a:p>
            <a:pPr lvl="0"/>
            <a:endParaRPr lang="en-US" sz="1800" dirty="0">
              <a:solidFill>
                <a:prstClr val="black">
                  <a:tint val="75000"/>
                </a:prstClr>
              </a:solidFill>
            </a:endParaRPr>
          </a:p>
          <a:p>
            <a:pPr lvl="0"/>
            <a:r>
              <a:rPr lang="en-US" sz="1800" dirty="0">
                <a:solidFill>
                  <a:prstClr val="black">
                    <a:tint val="75000"/>
                  </a:prstClr>
                </a:solidFill>
              </a:rPr>
              <a:t>http://www.miracosta.edu/instruction/accounting/index.html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1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Closing Process (Review)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1:  Close Credit balances in Revenue Accounts to Income Summary</a:t>
            </a:r>
          </a:p>
          <a:p>
            <a:r>
              <a:rPr lang="en-US" dirty="0" smtClean="0"/>
              <a:t>Step 2:  Close Debit balances in Expense Accounts to Income Summary</a:t>
            </a:r>
          </a:p>
          <a:p>
            <a:r>
              <a:rPr lang="en-US" dirty="0" smtClean="0"/>
              <a:t>Step 3:  Close Income Summary to Retained Earnings</a:t>
            </a:r>
          </a:p>
          <a:p>
            <a:r>
              <a:rPr lang="en-US" dirty="0" smtClean="0"/>
              <a:t>Step 4:  Close Distributions (Dividends) to Retained Earnings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43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Adjusted Trial Balance (from Step 6)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699638"/>
              </p:ext>
            </p:extLst>
          </p:nvPr>
        </p:nvGraphicFramePr>
        <p:xfrm>
          <a:off x="2133599" y="1142993"/>
          <a:ext cx="4953000" cy="5544656"/>
        </p:xfrm>
        <a:graphic>
          <a:graphicData uri="http://schemas.openxmlformats.org/drawingml/2006/table">
            <a:tbl>
              <a:tblPr/>
              <a:tblGrid>
                <a:gridCol w="305413"/>
                <a:gridCol w="2111333"/>
                <a:gridCol w="544432"/>
                <a:gridCol w="995911"/>
                <a:gridCol w="995911"/>
              </a:tblGrid>
              <a:tr h="2201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Account</a:t>
                      </a:r>
                    </a:p>
                  </a:txBody>
                  <a:tcPr marL="9244" marR="9244" marT="924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Debit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Credit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cash</a:t>
                      </a:r>
                    </a:p>
                  </a:txBody>
                  <a:tcPr marL="9244" marR="9244" marT="924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         38,500 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A/R</a:t>
                      </a:r>
                    </a:p>
                  </a:txBody>
                  <a:tcPr marL="9244" marR="9244" marT="924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          3,900 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prepaid insurance</a:t>
                      </a:r>
                    </a:p>
                  </a:txBody>
                  <a:tcPr marL="9244" marR="9244" marT="924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          4,400 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supplies</a:t>
                      </a:r>
                    </a:p>
                  </a:txBody>
                  <a:tcPr marL="9244" marR="9244" marT="924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             700 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equipment</a:t>
                      </a:r>
                    </a:p>
                  </a:txBody>
                  <a:tcPr marL="9244" marR="9244" marT="924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         14,200 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accumulated deprec - equip</a:t>
                      </a:r>
                    </a:p>
                  </a:txBody>
                  <a:tcPr marL="9244" marR="9244" marT="924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             200 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A/P</a:t>
                      </a:r>
                    </a:p>
                  </a:txBody>
                  <a:tcPr marL="9244" marR="9244" marT="924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          5,600 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wages payable</a:t>
                      </a:r>
                    </a:p>
                  </a:txBody>
                  <a:tcPr marL="9244" marR="9244" marT="924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          2,000 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interest payable</a:t>
                      </a:r>
                    </a:p>
                  </a:txBody>
                  <a:tcPr marL="9244" marR="9244" marT="924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              50 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unearned revenue</a:t>
                      </a:r>
                    </a:p>
                  </a:txBody>
                  <a:tcPr marL="9244" marR="9244" marT="924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          5,700 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notes payable</a:t>
                      </a:r>
                    </a:p>
                  </a:txBody>
                  <a:tcPr marL="9244" marR="9244" marT="924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         10,000 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common stock</a:t>
                      </a:r>
                    </a:p>
                  </a:txBody>
                  <a:tcPr marL="9244" marR="9244" marT="924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         35,000 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retained earnings</a:t>
                      </a:r>
                    </a:p>
                  </a:txBody>
                  <a:tcPr marL="9244" marR="9244" marT="924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                 - 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dividends</a:t>
                      </a:r>
                    </a:p>
                  </a:txBody>
                  <a:tcPr marL="9244" marR="9244" marT="924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          1,000 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revenue</a:t>
                      </a:r>
                    </a:p>
                  </a:txBody>
                  <a:tcPr marL="9244" marR="9244" marT="924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         12,400 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rent expense</a:t>
                      </a:r>
                    </a:p>
                  </a:txBody>
                  <a:tcPr marL="9244" marR="9244" marT="924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          3,000 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wages expense</a:t>
                      </a:r>
                    </a:p>
                  </a:txBody>
                  <a:tcPr marL="9244" marR="9244" marT="924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          4,000 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insurance expense</a:t>
                      </a:r>
                    </a:p>
                  </a:txBody>
                  <a:tcPr marL="9244" marR="9244" marT="924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             400 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supplies expense</a:t>
                      </a:r>
                    </a:p>
                  </a:txBody>
                  <a:tcPr marL="9244" marR="9244" marT="924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             600 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depreciation expense - equip</a:t>
                      </a:r>
                    </a:p>
                  </a:txBody>
                  <a:tcPr marL="9244" marR="9244" marT="924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             200 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Tahoma"/>
                        </a:rPr>
                        <a:t>interest expense</a:t>
                      </a:r>
                    </a:p>
                  </a:txBody>
                  <a:tcPr marL="9244" marR="9244" marT="924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              50 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Tahoma"/>
                        </a:rPr>
                        <a:t>total</a:t>
                      </a:r>
                    </a:p>
                  </a:txBody>
                  <a:tcPr marL="9244" marR="9244" marT="924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dbl" strike="noStrike">
                          <a:effectLst/>
                          <a:latin typeface="Tahoma"/>
                        </a:rPr>
                        <a:t>        70,950 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dbl" strike="noStrike">
                          <a:effectLst/>
                          <a:latin typeface="Tahoma"/>
                        </a:rPr>
                        <a:t>        70,950 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244" marR="9244" marT="9244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802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Closing Step 1: Close Credit Balances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750119"/>
              </p:ext>
            </p:extLst>
          </p:nvPr>
        </p:nvGraphicFramePr>
        <p:xfrm>
          <a:off x="1377950" y="1600194"/>
          <a:ext cx="6388099" cy="3662370"/>
        </p:xfrm>
        <a:graphic>
          <a:graphicData uri="http://schemas.openxmlformats.org/drawingml/2006/table">
            <a:tbl>
              <a:tblPr/>
              <a:tblGrid>
                <a:gridCol w="523355"/>
                <a:gridCol w="1053053"/>
                <a:gridCol w="1053053"/>
                <a:gridCol w="599479"/>
                <a:gridCol w="1053053"/>
                <a:gridCol w="1053053"/>
                <a:gridCol w="1053053"/>
              </a:tblGrid>
              <a:tr h="2414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4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c1.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revenue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     12,400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4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income summary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     12,400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4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4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536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147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47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revenue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income summary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47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47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47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g.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    4,500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c1.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     12,400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47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i.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    7,900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47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c1.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     12,400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475"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659"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dbl" strike="noStrike">
                          <a:effectLst/>
                          <a:latin typeface="Tahoma"/>
                        </a:rPr>
                        <a:t>             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4" name="Straight Arrow Connector 3"/>
          <p:cNvCxnSpPr/>
          <p:nvPr/>
        </p:nvCxnSpPr>
        <p:spPr>
          <a:xfrm flipH="1">
            <a:off x="2819401" y="2057400"/>
            <a:ext cx="3124199" cy="254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6553201" y="2362200"/>
            <a:ext cx="828674" cy="17478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55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Closing Step 2: Close Debit Balances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76680"/>
              </p:ext>
            </p:extLst>
          </p:nvPr>
        </p:nvGraphicFramePr>
        <p:xfrm>
          <a:off x="381002" y="1066805"/>
          <a:ext cx="8458196" cy="5637389"/>
        </p:xfrm>
        <a:graphic>
          <a:graphicData uri="http://schemas.openxmlformats.org/drawingml/2006/table">
            <a:tbl>
              <a:tblPr/>
              <a:tblGrid>
                <a:gridCol w="263476"/>
                <a:gridCol w="494020"/>
                <a:gridCol w="994025"/>
                <a:gridCol w="994025"/>
                <a:gridCol w="742525"/>
                <a:gridCol w="994025"/>
                <a:gridCol w="994025"/>
                <a:gridCol w="994025"/>
                <a:gridCol w="994025"/>
                <a:gridCol w="994025"/>
              </a:tblGrid>
              <a:tr h="17318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18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c2.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income summary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     </a:t>
                      </a:r>
                      <a:r>
                        <a:rPr lang="en-US" sz="9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        8,250 </a:t>
                      </a:r>
                      <a:endParaRPr lang="en-US" sz="900" b="1" i="0" u="none" strike="noStrike" dirty="0">
                        <a:solidFill>
                          <a:srgbClr val="0070C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18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rent expense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       3,000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18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wages expense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       4,000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18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insurance expense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          400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18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supplies expense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          600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18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deprec expense - furniture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          </a:t>
                      </a:r>
                      <a:r>
                        <a:rPr lang="en-US" sz="9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100 </a:t>
                      </a:r>
                      <a:endParaRPr lang="en-US" sz="900" b="1" i="0" u="none" strike="noStrike" dirty="0">
                        <a:solidFill>
                          <a:srgbClr val="0070C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18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interest expense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            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18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405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18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Tahoma"/>
                        </a:rPr>
                        <a:t>income summary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Tahoma"/>
                        </a:rPr>
                        <a:t>rent expense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Tahoma"/>
                        </a:rPr>
                        <a:t>wages expense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318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8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318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c1.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     </a:t>
                      </a:r>
                      <a:r>
                        <a:rPr lang="en-US" sz="9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     12,400 </a:t>
                      </a:r>
                      <a:endParaRPr lang="en-US" sz="900" b="1" i="0" u="none" strike="noStrike" dirty="0">
                        <a:solidFill>
                          <a:srgbClr val="0070C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Tahoma"/>
                        </a:rPr>
                        <a:t>c.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Tahoma"/>
                        </a:rPr>
                        <a:t>       3,000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Tahoma"/>
                        </a:rPr>
                        <a:t>h.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Tahoma"/>
                        </a:rPr>
                        <a:t>       2,000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18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c2.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       8,250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c2.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       3,000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a5.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       2,000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83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solidFill>
                          <a:srgbClr val="0070C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dbl" strike="noStrike">
                          <a:effectLst/>
                          <a:latin typeface="Tahoma"/>
                        </a:rPr>
                        <a:t>              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c2.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       4,000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83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dbl" strike="noStrike" dirty="0">
                          <a:effectLst/>
                          <a:latin typeface="Tahoma"/>
                        </a:rPr>
                        <a:t>            </a:t>
                      </a:r>
                      <a:r>
                        <a:rPr lang="en-US" sz="900" b="1" i="0" u="dbl" strike="noStrike" dirty="0" smtClean="0">
                          <a:effectLst/>
                          <a:latin typeface="Tahoma"/>
                        </a:rPr>
                        <a:t>4,250</a:t>
                      </a:r>
                      <a:endParaRPr lang="en-US" sz="900" b="1" i="0" u="dbl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dbl" strike="noStrike">
                          <a:effectLst/>
                          <a:latin typeface="Tahoma"/>
                        </a:rPr>
                        <a:t>              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83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dbl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18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Tahoma"/>
                        </a:rPr>
                        <a:t>insurance expense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Tahoma"/>
                        </a:rPr>
                        <a:t>supplies expense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Tahoma"/>
                        </a:rPr>
                        <a:t>deprec exp - furniture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318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253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318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Tahoma"/>
                        </a:rPr>
                        <a:t>b.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Tahoma"/>
                        </a:rPr>
                        <a:t>          400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Tahoma"/>
                        </a:rPr>
                        <a:t>b.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Tahoma"/>
                        </a:rPr>
                        <a:t>          600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effectLst/>
                          <a:latin typeface="Tahoma"/>
                        </a:rPr>
                        <a:t>b.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effectLst/>
                          <a:latin typeface="Tahoma"/>
                        </a:rPr>
                        <a:t>          </a:t>
                      </a:r>
                      <a:r>
                        <a:rPr lang="en-US" sz="900" b="1" i="0" u="none" strike="noStrike" dirty="0" smtClean="0">
                          <a:effectLst/>
                          <a:latin typeface="Tahoma"/>
                        </a:rPr>
                        <a:t>100 </a:t>
                      </a:r>
                      <a:endParaRPr lang="en-US" sz="900" b="1" i="0" u="none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18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c2.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          400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c2.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          600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c2.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          </a:t>
                      </a:r>
                      <a:r>
                        <a:rPr lang="en-US" sz="9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100 </a:t>
                      </a:r>
                      <a:endParaRPr lang="en-US" sz="900" b="1" i="0" u="none" strike="noStrike" dirty="0">
                        <a:solidFill>
                          <a:srgbClr val="0070C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83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dbl" strike="noStrike">
                          <a:effectLst/>
                          <a:latin typeface="Tahoma"/>
                        </a:rPr>
                        <a:t>              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dbl" strike="noStrike">
                          <a:effectLst/>
                          <a:latin typeface="Tahoma"/>
                        </a:rPr>
                        <a:t>              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dbl" strike="noStrike">
                          <a:effectLst/>
                          <a:latin typeface="Tahoma"/>
                        </a:rPr>
                        <a:t>              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18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18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Tahoma"/>
                        </a:rPr>
                        <a:t>interest expense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18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18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18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Tahoma"/>
                        </a:rPr>
                        <a:t>b.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Tahoma"/>
                        </a:rPr>
                        <a:t>            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18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c2.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            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83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dbl" strike="noStrike">
                          <a:effectLst/>
                          <a:latin typeface="Tahoma"/>
                        </a:rPr>
                        <a:t>              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4" name="Straight Arrow Connector 3"/>
          <p:cNvCxnSpPr/>
          <p:nvPr/>
        </p:nvCxnSpPr>
        <p:spPr>
          <a:xfrm flipH="1">
            <a:off x="1752600" y="1447800"/>
            <a:ext cx="3657600" cy="20996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5388552" y="1600200"/>
            <a:ext cx="631247" cy="19093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477000" y="1752600"/>
            <a:ext cx="1600200" cy="2057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2743200" y="1913226"/>
            <a:ext cx="3429002" cy="32683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2673929" y="2497606"/>
            <a:ext cx="3581400" cy="3933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477000" y="2209800"/>
            <a:ext cx="1733550" cy="297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410200" y="2147455"/>
            <a:ext cx="762002" cy="30341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933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</a:t>
            </a:r>
            <a:r>
              <a:rPr lang="en-US" dirty="0"/>
              <a:t>C</a:t>
            </a:r>
            <a:r>
              <a:rPr lang="en-US" dirty="0" smtClean="0"/>
              <a:t>lose Income Summary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342601"/>
              </p:ext>
            </p:extLst>
          </p:nvPr>
        </p:nvGraphicFramePr>
        <p:xfrm>
          <a:off x="1219200" y="1442123"/>
          <a:ext cx="6629402" cy="3968076"/>
        </p:xfrm>
        <a:graphic>
          <a:graphicData uri="http://schemas.openxmlformats.org/drawingml/2006/table">
            <a:tbl>
              <a:tblPr/>
              <a:tblGrid>
                <a:gridCol w="543124"/>
                <a:gridCol w="1092831"/>
                <a:gridCol w="1092831"/>
                <a:gridCol w="622123"/>
                <a:gridCol w="1092831"/>
                <a:gridCol w="1092831"/>
                <a:gridCol w="1092831"/>
              </a:tblGrid>
              <a:tr h="24544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4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c3.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income summary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       </a:t>
                      </a:r>
                      <a:r>
                        <a:rPr lang="en-US" sz="14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4,250 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4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retained earnings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       </a:t>
                      </a:r>
                      <a:r>
                        <a:rPr lang="en-US" sz="14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4,250 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4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4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67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5448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448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income summary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retained earnings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448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448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448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c1.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     12,400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     </a:t>
                      </a:r>
                      <a:r>
                        <a:rPr lang="en-US" sz="14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 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448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c2.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       </a:t>
                      </a:r>
                      <a:r>
                        <a:rPr lang="en-US" sz="14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8,150 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70C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c3.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       </a:t>
                      </a:r>
                      <a:r>
                        <a:rPr lang="en-US" sz="14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4,250 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448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c3.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       </a:t>
                      </a:r>
                      <a:r>
                        <a:rPr lang="en-US" sz="14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4,250 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70C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448"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solidFill>
                          <a:srgbClr val="0070C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70C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129"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dbl" strike="noStrike">
                          <a:effectLst/>
                          <a:latin typeface="Tahoma"/>
                        </a:rPr>
                        <a:t>             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448"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H="1">
            <a:off x="2680570" y="1909763"/>
            <a:ext cx="3339230" cy="25996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6553200" y="2270147"/>
            <a:ext cx="676276" cy="19970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391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Step 4: Close Distributions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303014"/>
              </p:ext>
            </p:extLst>
          </p:nvPr>
        </p:nvGraphicFramePr>
        <p:xfrm>
          <a:off x="1371600" y="1452563"/>
          <a:ext cx="6388099" cy="3238500"/>
        </p:xfrm>
        <a:graphic>
          <a:graphicData uri="http://schemas.openxmlformats.org/drawingml/2006/table">
            <a:tbl>
              <a:tblPr/>
              <a:tblGrid>
                <a:gridCol w="523355"/>
                <a:gridCol w="1053053"/>
                <a:gridCol w="1053053"/>
                <a:gridCol w="599479"/>
                <a:gridCol w="1053053"/>
                <a:gridCol w="1053053"/>
                <a:gridCol w="1053053"/>
              </a:tblGrid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c4.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retained earnings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       1,000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dividends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       1,000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retained earnings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dividends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c3.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       </a:t>
                      </a:r>
                      <a:r>
                        <a:rPr lang="en-US" sz="14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4,250 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k.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    1,000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c4.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       1,000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70C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c4.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effectLst/>
                          <a:latin typeface="Tahoma"/>
                        </a:rPr>
                        <a:t>       1,000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dbl" strike="noStrike" dirty="0">
                          <a:effectLst/>
                          <a:latin typeface="Tahoma"/>
                        </a:rPr>
                        <a:t>       </a:t>
                      </a:r>
                      <a:r>
                        <a:rPr lang="en-US" sz="1400" b="1" i="0" u="dbl" strike="noStrike" dirty="0" smtClean="0">
                          <a:effectLst/>
                          <a:latin typeface="Tahoma"/>
                        </a:rPr>
                        <a:t>3,250 </a:t>
                      </a:r>
                      <a:endParaRPr lang="en-US" sz="1400" b="1" i="0" u="dbl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dbl" strike="noStrike">
                          <a:effectLst/>
                          <a:latin typeface="Tahoma"/>
                        </a:rPr>
                        <a:t>              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H="1">
            <a:off x="2743200" y="1905000"/>
            <a:ext cx="3267075" cy="21240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6477000" y="2209800"/>
            <a:ext cx="828676" cy="1819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531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8 (part 2) - Concluded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time, in Step 9, we will complete the Accounting Cycle and prepare the Post-Closing Trial Balance using the account balances after posting the closing entries.</a:t>
            </a:r>
          </a:p>
        </p:txBody>
      </p:sp>
    </p:spTree>
    <p:extLst>
      <p:ext uri="{BB962C8B-B14F-4D97-AF65-F5344CB8AC3E}">
        <p14:creationId xmlns:p14="http://schemas.microsoft.com/office/powerpoint/2010/main" val="871078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445</Words>
  <Application>Microsoft Office PowerPoint</Application>
  <PresentationFormat>On-screen Show (4:3)</PresentationFormat>
  <Paragraphs>441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Accounting Cycle: Step 8 (part 2)</vt:lpstr>
      <vt:lpstr>The Closing Process (Review)</vt:lpstr>
      <vt:lpstr>Adjusted Trial Balance (from Step 6)</vt:lpstr>
      <vt:lpstr>Closing Step 1: Close Credit Balances</vt:lpstr>
      <vt:lpstr>Closing Step 2: Close Debit Balances</vt:lpstr>
      <vt:lpstr>Step 3: Close Income Summary</vt:lpstr>
      <vt:lpstr>Closing Step 4: Close Distributions</vt:lpstr>
      <vt:lpstr>Step 8 (part 2) - Concluded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Accounting Cycle: Step 9</dc:title>
  <dc:creator>ERIC</dc:creator>
  <cp:lastModifiedBy>ERIC</cp:lastModifiedBy>
  <cp:revision>16</cp:revision>
  <dcterms:created xsi:type="dcterms:W3CDTF">2017-02-28T02:09:07Z</dcterms:created>
  <dcterms:modified xsi:type="dcterms:W3CDTF">2017-07-09T21:13:10Z</dcterms:modified>
</cp:coreProperties>
</file>