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8" r:id="rId7"/>
    <p:sldId id="269" r:id="rId8"/>
    <p:sldId id="267" r:id="rId9"/>
    <p:sldId id="270" r:id="rId10"/>
    <p:sldId id="271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3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0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1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7BB0-6A35-43D5-8ED0-6AE768D4BA2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Step 8 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8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(part 1)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time, we will take what we learned here about the closing process and apply it to the financial statements we created in Step 7.</a:t>
            </a:r>
          </a:p>
          <a:p>
            <a:r>
              <a:rPr lang="en-US" dirty="0" smtClean="0"/>
              <a:t>We will create the closing entries and post them to our t-accounts.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7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Temporary Accounts</a:t>
            </a:r>
          </a:p>
          <a:p>
            <a:endParaRPr lang="en-US" dirty="0"/>
          </a:p>
          <a:p>
            <a:r>
              <a:rPr lang="en-US" dirty="0" smtClean="0"/>
              <a:t>Accounts that accumulate information during an accounting period</a:t>
            </a:r>
          </a:p>
          <a:p>
            <a:endParaRPr lang="en-US" dirty="0"/>
          </a:p>
          <a:p>
            <a:r>
              <a:rPr lang="en-US" dirty="0" smtClean="0"/>
              <a:t>Examples are Revenue, Expense and Dividends </a:t>
            </a:r>
            <a:r>
              <a:rPr lang="en-US" dirty="0" smtClean="0"/>
              <a:t>accounts, and Income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Permanent Accounts</a:t>
            </a:r>
          </a:p>
          <a:p>
            <a:endParaRPr lang="en-US" dirty="0"/>
          </a:p>
          <a:p>
            <a:r>
              <a:rPr lang="en-US" dirty="0" smtClean="0"/>
              <a:t>Accounts that accumulate information across accounting periods</a:t>
            </a:r>
          </a:p>
          <a:p>
            <a:endParaRPr lang="en-US" dirty="0"/>
          </a:p>
          <a:p>
            <a:r>
              <a:rPr lang="en-US" dirty="0" smtClean="0"/>
              <a:t>Examples are Assets, Liabilities and Equity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 Close Credit balances in Revenue Accounts to Income Summary</a:t>
            </a:r>
          </a:p>
          <a:p>
            <a:r>
              <a:rPr lang="en-US" dirty="0" smtClean="0"/>
              <a:t>Step 2:  Close Debit balances in Expense Accounts to Income Summary</a:t>
            </a:r>
          </a:p>
          <a:p>
            <a:r>
              <a:rPr lang="en-US" dirty="0" smtClean="0"/>
              <a:t>Step 3:  Close Income Summary to Retained Earnings</a:t>
            </a:r>
          </a:p>
          <a:p>
            <a:r>
              <a:rPr lang="en-US" dirty="0" smtClean="0"/>
              <a:t>Step 4:  Close Distributions (Dividends) to Retained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Closing Process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Closing Process makes what we see reported in the Statement of Retained Earnings </a:t>
            </a:r>
            <a:r>
              <a:rPr lang="en-US" i="1" dirty="0" smtClean="0"/>
              <a:t>happen</a:t>
            </a:r>
            <a:r>
              <a:rPr lang="en-US" dirty="0" smtClean="0"/>
              <a:t> (</a:t>
            </a:r>
            <a:r>
              <a:rPr lang="en-US" dirty="0" err="1" smtClean="0"/>
              <a:t>i.e</a:t>
            </a:r>
            <a:r>
              <a:rPr lang="en-US" dirty="0" smtClean="0"/>
              <a:t>, Net Income moves from Income Statement to Retained Earnings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Begin. Retained Earnings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Plus:</a:t>
            </a:r>
            <a:r>
              <a:rPr lang="en-US" dirty="0" smtClean="0"/>
              <a:t> Net Income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i="1" dirty="0" smtClean="0"/>
              <a:t>Less:</a:t>
            </a:r>
            <a:r>
              <a:rPr lang="en-US" dirty="0" smtClean="0"/>
              <a:t> Distributions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i="1" dirty="0" smtClean="0"/>
              <a:t>Equals:</a:t>
            </a:r>
            <a:r>
              <a:rPr lang="en-US" dirty="0" smtClean="0"/>
              <a:t> Ending Retained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Closing with Profit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156489"/>
              </p:ext>
            </p:extLst>
          </p:nvPr>
        </p:nvGraphicFramePr>
        <p:xfrm>
          <a:off x="1952625" y="1709738"/>
          <a:ext cx="52387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4" imgW="5238688" imgH="3438450" progId="Excel.Sheet.12">
                  <p:embed/>
                </p:oleObj>
              </mc:Choice>
              <mc:Fallback>
                <p:oleObj name="Worksheet" r:id="rId4" imgW="5238688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2625" y="1709738"/>
                        <a:ext cx="5238750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with Profit - Continued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5337442"/>
              </p:ext>
            </p:extLst>
          </p:nvPr>
        </p:nvGraphicFramePr>
        <p:xfrm>
          <a:off x="457200" y="1676400"/>
          <a:ext cx="4038602" cy="3283628"/>
        </p:xfrm>
        <a:graphic>
          <a:graphicData uri="http://schemas.openxmlformats.org/drawingml/2006/table">
            <a:tbl>
              <a:tblPr/>
              <a:tblGrid>
                <a:gridCol w="265310"/>
                <a:gridCol w="810668"/>
                <a:gridCol w="810668"/>
                <a:gridCol w="265310"/>
                <a:gridCol w="265310"/>
                <a:gridCol w="810668"/>
                <a:gridCol w="810668"/>
              </a:tblGrid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beg.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c2.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6,000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6,000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8,000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5,000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beg.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c4.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c4.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6,000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3794900"/>
              </p:ext>
            </p:extLst>
          </p:nvPr>
        </p:nvGraphicFramePr>
        <p:xfrm>
          <a:off x="5105400" y="1752600"/>
          <a:ext cx="3187700" cy="3150870"/>
        </p:xfrm>
        <a:graphic>
          <a:graphicData uri="http://schemas.openxmlformats.org/drawingml/2006/table">
            <a:tbl>
              <a:tblPr/>
              <a:tblGrid>
                <a:gridCol w="1877730"/>
                <a:gridCol w="634368"/>
                <a:gridCol w="675602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Tahoma"/>
                        </a:rPr>
                        <a:t>Example with Profit: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begin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plus: 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equals: end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 dirty="0">
                          <a:effectLst/>
                          <a:latin typeface="Tahoma"/>
                        </a:rPr>
                        <a:t>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5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Closing with a Loss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988949"/>
              </p:ext>
            </p:extLst>
          </p:nvPr>
        </p:nvGraphicFramePr>
        <p:xfrm>
          <a:off x="1952625" y="1709738"/>
          <a:ext cx="52387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4" imgW="5238688" imgH="3438450" progId="Excel.Sheet.12">
                  <p:embed/>
                </p:oleObj>
              </mc:Choice>
              <mc:Fallback>
                <p:oleObj name="Worksheet" r:id="rId4" imgW="5238688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2625" y="1709738"/>
                        <a:ext cx="5238750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with a Loss - Continued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4746506"/>
              </p:ext>
            </p:extLst>
          </p:nvPr>
        </p:nvGraphicFramePr>
        <p:xfrm>
          <a:off x="457200" y="1752600"/>
          <a:ext cx="4038599" cy="3542136"/>
        </p:xfrm>
        <a:graphic>
          <a:graphicData uri="http://schemas.openxmlformats.org/drawingml/2006/table">
            <a:tbl>
              <a:tblPr/>
              <a:tblGrid>
                <a:gridCol w="264025"/>
                <a:gridCol w="811631"/>
                <a:gridCol w="811631"/>
                <a:gridCol w="264025"/>
                <a:gridCol w="264025"/>
                <a:gridCol w="811631"/>
                <a:gridCol w="811631"/>
              </a:tblGrid>
              <a:tr h="1246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beg.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4,000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c2.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4,000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8,000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10,000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8,000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12,000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beg.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5,000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beg.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2,000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c4.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c4.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     1,000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7334" marR="7334" marT="7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2,000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                      - </a:t>
                      </a: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6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7334" marR="7334" marT="7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7223095"/>
              </p:ext>
            </p:extLst>
          </p:nvPr>
        </p:nvGraphicFramePr>
        <p:xfrm>
          <a:off x="5181600" y="1905000"/>
          <a:ext cx="3213101" cy="3150870"/>
        </p:xfrm>
        <a:graphic>
          <a:graphicData uri="http://schemas.openxmlformats.org/drawingml/2006/table">
            <a:tbl>
              <a:tblPr/>
              <a:tblGrid>
                <a:gridCol w="1877745"/>
                <a:gridCol w="621686"/>
                <a:gridCol w="71367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Tahoma"/>
                        </a:rPr>
                        <a:t>Example with Loss: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begin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plus: 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equals: end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 dirty="0">
                          <a:effectLst/>
                          <a:latin typeface="Tahoma"/>
                        </a:rPr>
                        <a:t>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7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Retained Earnings Statements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1039"/>
              </p:ext>
            </p:extLst>
          </p:nvPr>
        </p:nvGraphicFramePr>
        <p:xfrm>
          <a:off x="1066800" y="1676400"/>
          <a:ext cx="7010400" cy="4026313"/>
        </p:xfrm>
        <a:graphic>
          <a:graphicData uri="http://schemas.openxmlformats.org/drawingml/2006/table">
            <a:tbl>
              <a:tblPr/>
              <a:tblGrid>
                <a:gridCol w="1877899"/>
                <a:gridCol w="634425"/>
                <a:gridCol w="675663"/>
                <a:gridCol w="609048"/>
                <a:gridCol w="1877899"/>
                <a:gridCol w="621737"/>
                <a:gridCol w="713729"/>
              </a:tblGrid>
              <a:tr h="201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Example with Profit: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Example with Loss: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begin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begin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plus: 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plus: 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equals: end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equals: end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8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581</Words>
  <Application>Microsoft Office PowerPoint</Application>
  <PresentationFormat>On-screen Show (4:3)</PresentationFormat>
  <Paragraphs>278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Worksheet</vt:lpstr>
      <vt:lpstr>The Accounting Cycle: Step 8 (part 1)</vt:lpstr>
      <vt:lpstr>Types of Accounts</vt:lpstr>
      <vt:lpstr>The Closing Process</vt:lpstr>
      <vt:lpstr>The Closing Process - Continued</vt:lpstr>
      <vt:lpstr>Example: Closing with Profit</vt:lpstr>
      <vt:lpstr>Closing with Profit - Continued</vt:lpstr>
      <vt:lpstr>Example:  Closing with a Loss</vt:lpstr>
      <vt:lpstr>Closing with a Loss - Continued</vt:lpstr>
      <vt:lpstr>Retained Earnings Statements</vt:lpstr>
      <vt:lpstr>Step 8 (part 1)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Cycle: Step 9</dc:title>
  <dc:creator>ERIC</dc:creator>
  <cp:lastModifiedBy>ERIC</cp:lastModifiedBy>
  <cp:revision>13</cp:revision>
  <cp:lastPrinted>2017-03-14T20:06:44Z</cp:lastPrinted>
  <dcterms:created xsi:type="dcterms:W3CDTF">2017-02-28T02:09:07Z</dcterms:created>
  <dcterms:modified xsi:type="dcterms:W3CDTF">2017-07-09T00:47:15Z</dcterms:modified>
</cp:coreProperties>
</file>