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24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70B8CF-B7AB-4A71-A098-44A827D74F3D}"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78C44-543F-4855-BE9C-B4E96446EAA4}" type="slidenum">
              <a:rPr lang="en-US" smtClean="0"/>
              <a:t>‹#›</a:t>
            </a:fld>
            <a:endParaRPr lang="en-US"/>
          </a:p>
        </p:txBody>
      </p:sp>
    </p:spTree>
    <p:extLst>
      <p:ext uri="{BB962C8B-B14F-4D97-AF65-F5344CB8AC3E}">
        <p14:creationId xmlns:p14="http://schemas.microsoft.com/office/powerpoint/2010/main" val="745211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0B8CF-B7AB-4A71-A098-44A827D74F3D}"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78C44-543F-4855-BE9C-B4E96446EAA4}" type="slidenum">
              <a:rPr lang="en-US" smtClean="0"/>
              <a:t>‹#›</a:t>
            </a:fld>
            <a:endParaRPr lang="en-US"/>
          </a:p>
        </p:txBody>
      </p:sp>
    </p:spTree>
    <p:extLst>
      <p:ext uri="{BB962C8B-B14F-4D97-AF65-F5344CB8AC3E}">
        <p14:creationId xmlns:p14="http://schemas.microsoft.com/office/powerpoint/2010/main" val="2019859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0B8CF-B7AB-4A71-A098-44A827D74F3D}"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78C44-543F-4855-BE9C-B4E96446EAA4}" type="slidenum">
              <a:rPr lang="en-US" smtClean="0"/>
              <a:t>‹#›</a:t>
            </a:fld>
            <a:endParaRPr lang="en-US"/>
          </a:p>
        </p:txBody>
      </p:sp>
    </p:spTree>
    <p:extLst>
      <p:ext uri="{BB962C8B-B14F-4D97-AF65-F5344CB8AC3E}">
        <p14:creationId xmlns:p14="http://schemas.microsoft.com/office/powerpoint/2010/main" val="112057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0B8CF-B7AB-4A71-A098-44A827D74F3D}"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78C44-543F-4855-BE9C-B4E96446EAA4}" type="slidenum">
              <a:rPr lang="en-US" smtClean="0"/>
              <a:t>‹#›</a:t>
            </a:fld>
            <a:endParaRPr lang="en-US"/>
          </a:p>
        </p:txBody>
      </p:sp>
    </p:spTree>
    <p:extLst>
      <p:ext uri="{BB962C8B-B14F-4D97-AF65-F5344CB8AC3E}">
        <p14:creationId xmlns:p14="http://schemas.microsoft.com/office/powerpoint/2010/main" val="154550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70B8CF-B7AB-4A71-A098-44A827D74F3D}"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78C44-543F-4855-BE9C-B4E96446EAA4}" type="slidenum">
              <a:rPr lang="en-US" smtClean="0"/>
              <a:t>‹#›</a:t>
            </a:fld>
            <a:endParaRPr lang="en-US"/>
          </a:p>
        </p:txBody>
      </p:sp>
    </p:spTree>
    <p:extLst>
      <p:ext uri="{BB962C8B-B14F-4D97-AF65-F5344CB8AC3E}">
        <p14:creationId xmlns:p14="http://schemas.microsoft.com/office/powerpoint/2010/main" val="3109213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70B8CF-B7AB-4A71-A098-44A827D74F3D}"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78C44-543F-4855-BE9C-B4E96446EAA4}" type="slidenum">
              <a:rPr lang="en-US" smtClean="0"/>
              <a:t>‹#›</a:t>
            </a:fld>
            <a:endParaRPr lang="en-US"/>
          </a:p>
        </p:txBody>
      </p:sp>
    </p:spTree>
    <p:extLst>
      <p:ext uri="{BB962C8B-B14F-4D97-AF65-F5344CB8AC3E}">
        <p14:creationId xmlns:p14="http://schemas.microsoft.com/office/powerpoint/2010/main" val="298096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70B8CF-B7AB-4A71-A098-44A827D74F3D}" type="datetimeFigureOut">
              <a:rPr lang="en-US" smtClean="0"/>
              <a:t>7/8/2017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678C44-543F-4855-BE9C-B4E96446EAA4}" type="slidenum">
              <a:rPr lang="en-US" smtClean="0"/>
              <a:t>‹#›</a:t>
            </a:fld>
            <a:endParaRPr lang="en-US"/>
          </a:p>
        </p:txBody>
      </p:sp>
    </p:spTree>
    <p:extLst>
      <p:ext uri="{BB962C8B-B14F-4D97-AF65-F5344CB8AC3E}">
        <p14:creationId xmlns:p14="http://schemas.microsoft.com/office/powerpoint/2010/main" val="3981379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70B8CF-B7AB-4A71-A098-44A827D74F3D}" type="datetimeFigureOut">
              <a:rPr lang="en-US" smtClean="0"/>
              <a:t>7/8/2017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678C44-543F-4855-BE9C-B4E96446EAA4}" type="slidenum">
              <a:rPr lang="en-US" smtClean="0"/>
              <a:t>‹#›</a:t>
            </a:fld>
            <a:endParaRPr lang="en-US"/>
          </a:p>
        </p:txBody>
      </p:sp>
    </p:spTree>
    <p:extLst>
      <p:ext uri="{BB962C8B-B14F-4D97-AF65-F5344CB8AC3E}">
        <p14:creationId xmlns:p14="http://schemas.microsoft.com/office/powerpoint/2010/main" val="3129204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0B8CF-B7AB-4A71-A098-44A827D74F3D}" type="datetimeFigureOut">
              <a:rPr lang="en-US" smtClean="0"/>
              <a:t>7/8/2017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678C44-543F-4855-BE9C-B4E96446EAA4}" type="slidenum">
              <a:rPr lang="en-US" smtClean="0"/>
              <a:t>‹#›</a:t>
            </a:fld>
            <a:endParaRPr lang="en-US"/>
          </a:p>
        </p:txBody>
      </p:sp>
    </p:spTree>
    <p:extLst>
      <p:ext uri="{BB962C8B-B14F-4D97-AF65-F5344CB8AC3E}">
        <p14:creationId xmlns:p14="http://schemas.microsoft.com/office/powerpoint/2010/main" val="1972871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0B8CF-B7AB-4A71-A098-44A827D74F3D}"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78C44-543F-4855-BE9C-B4E96446EAA4}" type="slidenum">
              <a:rPr lang="en-US" smtClean="0"/>
              <a:t>‹#›</a:t>
            </a:fld>
            <a:endParaRPr lang="en-US"/>
          </a:p>
        </p:txBody>
      </p:sp>
    </p:spTree>
    <p:extLst>
      <p:ext uri="{BB962C8B-B14F-4D97-AF65-F5344CB8AC3E}">
        <p14:creationId xmlns:p14="http://schemas.microsoft.com/office/powerpoint/2010/main" val="4058743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0B8CF-B7AB-4A71-A098-44A827D74F3D}"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78C44-543F-4855-BE9C-B4E96446EAA4}" type="slidenum">
              <a:rPr lang="en-US" smtClean="0"/>
              <a:t>‹#›</a:t>
            </a:fld>
            <a:endParaRPr lang="en-US"/>
          </a:p>
        </p:txBody>
      </p:sp>
    </p:spTree>
    <p:extLst>
      <p:ext uri="{BB962C8B-B14F-4D97-AF65-F5344CB8AC3E}">
        <p14:creationId xmlns:p14="http://schemas.microsoft.com/office/powerpoint/2010/main" val="301641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0B8CF-B7AB-4A71-A098-44A827D74F3D}" type="datetimeFigureOut">
              <a:rPr lang="en-US" smtClean="0"/>
              <a:t>7/8/2017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78C44-543F-4855-BE9C-B4E96446EAA4}" type="slidenum">
              <a:rPr lang="en-US" smtClean="0"/>
              <a:t>‹#›</a:t>
            </a:fld>
            <a:endParaRPr lang="en-US"/>
          </a:p>
        </p:txBody>
      </p:sp>
    </p:spTree>
    <p:extLst>
      <p:ext uri="{BB962C8B-B14F-4D97-AF65-F5344CB8AC3E}">
        <p14:creationId xmlns:p14="http://schemas.microsoft.com/office/powerpoint/2010/main" val="28452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0425"/>
            <a:ext cx="8382000" cy="1470025"/>
          </a:xfrm>
        </p:spPr>
        <p:txBody>
          <a:bodyPr/>
          <a:lstStyle/>
          <a:p>
            <a:r>
              <a:rPr lang="en-US" dirty="0" smtClean="0"/>
              <a:t>The Accounting Cycle: Steps 6 &amp; 7</a:t>
            </a:r>
            <a:endParaRPr lang="en-US" dirty="0"/>
          </a:p>
        </p:txBody>
      </p:sp>
      <p:sp>
        <p:nvSpPr>
          <p:cNvPr id="3" name="Subtitle 2"/>
          <p:cNvSpPr>
            <a:spLocks noGrp="1"/>
          </p:cNvSpPr>
          <p:nvPr>
            <p:ph type="subTitle" idx="1"/>
          </p:nvPr>
        </p:nvSpPr>
        <p:spPr/>
        <p:txBody>
          <a:bodyPr>
            <a:normAutofit fontScale="92500" lnSpcReduction="10000"/>
          </a:bodyPr>
          <a:lstStyle/>
          <a:p>
            <a:pPr lvl="0"/>
            <a:r>
              <a:rPr lang="en-US" sz="2500" dirty="0">
                <a:solidFill>
                  <a:prstClr val="black">
                    <a:tint val="75000"/>
                  </a:prstClr>
                </a:solidFill>
              </a:rPr>
              <a:t>Professor Eric </a:t>
            </a:r>
            <a:r>
              <a:rPr lang="en-US" sz="2500" dirty="0" err="1">
                <a:solidFill>
                  <a:prstClr val="black">
                    <a:tint val="75000"/>
                  </a:prstClr>
                </a:solidFill>
              </a:rPr>
              <a:t>Carstensen</a:t>
            </a:r>
            <a:endParaRPr lang="en-US" sz="2500" dirty="0">
              <a:solidFill>
                <a:prstClr val="black">
                  <a:tint val="75000"/>
                </a:prstClr>
              </a:solidFill>
            </a:endParaRPr>
          </a:p>
          <a:p>
            <a:pPr lvl="0"/>
            <a:endParaRPr lang="en-US" sz="1900" dirty="0">
              <a:solidFill>
                <a:prstClr val="black">
                  <a:tint val="75000"/>
                </a:prstClr>
              </a:solidFill>
            </a:endParaRPr>
          </a:p>
          <a:p>
            <a:pPr lvl="0"/>
            <a:r>
              <a:rPr lang="en-US" sz="2500" dirty="0" err="1">
                <a:solidFill>
                  <a:prstClr val="black">
                    <a:tint val="75000"/>
                  </a:prstClr>
                </a:solidFill>
              </a:rPr>
              <a:t>MiraCosta</a:t>
            </a:r>
            <a:r>
              <a:rPr lang="en-US" sz="2500" dirty="0">
                <a:solidFill>
                  <a:prstClr val="black">
                    <a:tint val="75000"/>
                  </a:prstClr>
                </a:solidFill>
              </a:rPr>
              <a:t> College</a:t>
            </a:r>
          </a:p>
          <a:p>
            <a:pPr lvl="0"/>
            <a:endParaRPr lang="en-US" sz="1800" dirty="0">
              <a:solidFill>
                <a:prstClr val="black">
                  <a:tint val="75000"/>
                </a:prstClr>
              </a:solidFill>
            </a:endParaRPr>
          </a:p>
          <a:p>
            <a:pPr lvl="0"/>
            <a:r>
              <a:rPr lang="en-US" sz="1800" dirty="0">
                <a:solidFill>
                  <a:prstClr val="black">
                    <a:tint val="75000"/>
                  </a:prstClr>
                </a:solidFill>
              </a:rPr>
              <a:t>http://www.miracosta.edu/instruction/accounting/index.html</a:t>
            </a:r>
          </a:p>
          <a:p>
            <a:endParaRPr lang="en-US" dirty="0"/>
          </a:p>
        </p:txBody>
      </p:sp>
    </p:spTree>
    <p:extLst>
      <p:ext uri="{BB962C8B-B14F-4D97-AF65-F5344CB8AC3E}">
        <p14:creationId xmlns:p14="http://schemas.microsoft.com/office/powerpoint/2010/main" val="431456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Adjusted Trial Balance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94598144"/>
              </p:ext>
            </p:extLst>
          </p:nvPr>
        </p:nvGraphicFramePr>
        <p:xfrm>
          <a:off x="2133599" y="1142993"/>
          <a:ext cx="4953000" cy="5544656"/>
        </p:xfrm>
        <a:graphic>
          <a:graphicData uri="http://schemas.openxmlformats.org/drawingml/2006/table">
            <a:tbl>
              <a:tblPr/>
              <a:tblGrid>
                <a:gridCol w="305413"/>
                <a:gridCol w="2111333"/>
                <a:gridCol w="544432"/>
                <a:gridCol w="995911"/>
                <a:gridCol w="995911"/>
              </a:tblGrid>
              <a:tr h="220176">
                <a:tc>
                  <a:txBody>
                    <a:bodyPr/>
                    <a:lstStyle/>
                    <a:p>
                      <a:pPr algn="ctr" fontAlgn="b"/>
                      <a:r>
                        <a:rPr lang="en-US" sz="1100" b="0" i="0" u="none" strike="noStrike" dirty="0">
                          <a:effectLst/>
                          <a:latin typeface="Tahoma"/>
                        </a:rPr>
                        <a:t> </a:t>
                      </a:r>
                    </a:p>
                  </a:txBody>
                  <a:tcPr marL="9244" marR="9244" marT="9244"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Account</a:t>
                      </a:r>
                    </a:p>
                  </a:txBody>
                  <a:tcPr marL="9244" marR="9244" marT="9244"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effectLst/>
                          <a:latin typeface="Tahoma"/>
                        </a:rPr>
                        <a:t>Debit</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effectLst/>
                          <a:latin typeface="Tahoma"/>
                        </a:rPr>
                        <a:t>Credit</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cash</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38,500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A/R</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3,900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prepaid insurance</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4,400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supplies</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700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equipment</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14,200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accumulated deprec - equip</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effectLst/>
                          <a:latin typeface="Tahoma"/>
                        </a:rPr>
                        <a:t>             </a:t>
                      </a:r>
                      <a:r>
                        <a:rPr lang="en-US" sz="1100" b="0" i="0" u="none" strike="noStrike" dirty="0" smtClean="0">
                          <a:effectLst/>
                          <a:latin typeface="Tahoma"/>
                        </a:rPr>
                        <a:t>100 </a:t>
                      </a:r>
                      <a:endParaRPr lang="en-US" sz="1100" b="0" i="0" u="none" strike="noStrike" dirty="0">
                        <a:effectLst/>
                        <a:latin typeface="Tahoma"/>
                      </a:endParaRP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A/P</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5,600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wages payable</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2,000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interest payable</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50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unearned revenue</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5,700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notes payable</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10,000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common stock</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35,000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retained earnings</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dividends</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1,000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revenue</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12,400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rent expense</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3,000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wages expense</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4,000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insurance expense</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400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supplies expense</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600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depreciation expense - equip</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effectLst/>
                          <a:latin typeface="Tahoma"/>
                        </a:rPr>
                        <a:t>             </a:t>
                      </a:r>
                      <a:r>
                        <a:rPr lang="en-US" sz="1100" b="0" i="0" u="none" strike="noStrike" dirty="0" smtClean="0">
                          <a:effectLst/>
                          <a:latin typeface="Tahoma"/>
                        </a:rPr>
                        <a:t>100 </a:t>
                      </a:r>
                      <a:endParaRPr lang="en-US" sz="1100" b="0" i="0" u="none" strike="noStrike" dirty="0">
                        <a:effectLst/>
                        <a:latin typeface="Tahoma"/>
                      </a:endParaRP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effectLst/>
                          <a:latin typeface="Tahoma"/>
                        </a:rPr>
                        <a:t>interest expense</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50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904">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effectLst/>
                          <a:latin typeface="Tahoma"/>
                        </a:rPr>
                        <a:t>total</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dbl" strike="noStrike" dirty="0">
                          <a:effectLst/>
                          <a:latin typeface="Tahoma"/>
                        </a:rPr>
                        <a:t>        </a:t>
                      </a:r>
                      <a:r>
                        <a:rPr lang="en-US" sz="1100" b="1" i="0" u="dbl" strike="noStrike" dirty="0" smtClean="0">
                          <a:effectLst/>
                          <a:latin typeface="Tahoma"/>
                        </a:rPr>
                        <a:t>70,850 </a:t>
                      </a:r>
                      <a:endParaRPr lang="en-US" sz="1100" b="1" i="0" u="dbl" strike="noStrike" dirty="0">
                        <a:effectLst/>
                        <a:latin typeface="Tahoma"/>
                      </a:endParaRP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dbl" strike="noStrike" dirty="0">
                          <a:effectLst/>
                          <a:latin typeface="Tahoma"/>
                        </a:rPr>
                        <a:t>        </a:t>
                      </a:r>
                      <a:r>
                        <a:rPr lang="en-US" sz="1100" b="1" i="0" u="dbl" strike="noStrike" dirty="0" smtClean="0">
                          <a:effectLst/>
                          <a:latin typeface="Tahoma"/>
                        </a:rPr>
                        <a:t>70,850 </a:t>
                      </a:r>
                      <a:endParaRPr lang="en-US" sz="1100" b="1" i="0" u="dbl" strike="noStrike" dirty="0">
                        <a:effectLst/>
                        <a:latin typeface="Tahoma"/>
                      </a:endParaRP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649">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6350" cap="flat" cmpd="sng" algn="ctr">
                      <a:solidFill>
                        <a:srgbClr val="000000"/>
                      </a:solidFill>
                      <a:prstDash val="dot"/>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effectLst/>
                          <a:latin typeface="Tahoma"/>
                        </a:rPr>
                        <a:t> </a:t>
                      </a:r>
                    </a:p>
                  </a:txBody>
                  <a:tcPr marL="9244" marR="9244" marT="9244"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64771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Final Financial Statements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4174415"/>
              </p:ext>
            </p:extLst>
          </p:nvPr>
        </p:nvGraphicFramePr>
        <p:xfrm>
          <a:off x="685800" y="990603"/>
          <a:ext cx="7943731" cy="5493475"/>
        </p:xfrm>
        <a:graphic>
          <a:graphicData uri="http://schemas.openxmlformats.org/drawingml/2006/table">
            <a:tbl>
              <a:tblPr/>
              <a:tblGrid>
                <a:gridCol w="192677"/>
                <a:gridCol w="1947060"/>
                <a:gridCol w="865359"/>
                <a:gridCol w="946487"/>
                <a:gridCol w="270425"/>
                <a:gridCol w="192677"/>
                <a:gridCol w="1703677"/>
                <a:gridCol w="861980"/>
                <a:gridCol w="963389"/>
              </a:tblGrid>
              <a:tr h="188945">
                <a:tc gridSpan="2">
                  <a:txBody>
                    <a:bodyPr/>
                    <a:lstStyle/>
                    <a:p>
                      <a:pPr algn="l" fontAlgn="b"/>
                      <a:r>
                        <a:rPr lang="en-US" sz="1000" b="1" i="0" u="none" strike="noStrike" dirty="0">
                          <a:solidFill>
                            <a:srgbClr val="000000"/>
                          </a:solidFill>
                          <a:effectLst/>
                          <a:latin typeface="Tahoma"/>
                        </a:rPr>
                        <a:t>1.  Income Statement</a:t>
                      </a:r>
                    </a:p>
                  </a:txBody>
                  <a:tcPr marL="7716" marR="7716" marT="7716"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gridSpan="4">
                  <a:txBody>
                    <a:bodyPr/>
                    <a:lstStyle/>
                    <a:p>
                      <a:pPr algn="l" fontAlgn="b"/>
                      <a:r>
                        <a:rPr lang="en-US" sz="1000" b="1" i="0" u="none" strike="noStrike">
                          <a:solidFill>
                            <a:srgbClr val="000000"/>
                          </a:solidFill>
                          <a:effectLst/>
                          <a:latin typeface="Tahoma"/>
                        </a:rPr>
                        <a:t>2. Statement of Retained Earnings</a:t>
                      </a:r>
                    </a:p>
                  </a:txBody>
                  <a:tcPr marL="7716" marR="7716" marT="771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Revenues</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   12,400 </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Beginning Balance</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            - </a:t>
                      </a: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Rent Expense</a:t>
                      </a: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3,000 </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Net Income </a:t>
                      </a:r>
                    </a:p>
                  </a:txBody>
                  <a:tcPr marL="7716" marR="7716" marT="7716" marB="0" anchor="b">
                    <a:lnL>
                      <a:noFill/>
                    </a:lnL>
                    <a:lnR>
                      <a:noFill/>
                    </a:lnR>
                    <a:lnT>
                      <a:noFill/>
                    </a:lnT>
                    <a:lnB>
                      <a:noFill/>
                    </a:lnB>
                  </a:tcPr>
                </a:tc>
                <a:tc>
                  <a:txBody>
                    <a:bodyPr/>
                    <a:lstStyle/>
                    <a:p>
                      <a:pPr algn="l" fontAlgn="b"/>
                      <a:r>
                        <a:rPr lang="en-US" sz="1000" b="0" i="0" u="none" strike="noStrike" dirty="0">
                          <a:solidFill>
                            <a:srgbClr val="000000"/>
                          </a:solidFill>
                          <a:effectLst/>
                          <a:latin typeface="Tahoma"/>
                        </a:rPr>
                        <a:t>      </a:t>
                      </a:r>
                      <a:r>
                        <a:rPr lang="en-US" sz="1000" b="0" i="0" u="none" strike="noStrike" dirty="0" smtClean="0">
                          <a:solidFill>
                            <a:srgbClr val="000000"/>
                          </a:solidFill>
                          <a:effectLst/>
                          <a:latin typeface="Tahoma"/>
                        </a:rPr>
                        <a:t>4,250 </a:t>
                      </a:r>
                      <a:endParaRPr lang="en-US" sz="1000" b="0" i="0" u="none" strike="noStrike" dirty="0">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Wages Expense</a:t>
                      </a: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4,000 </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Dividends</a:t>
                      </a: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(1,000)</a:t>
                      </a:r>
                    </a:p>
                  </a:txBody>
                  <a:tcPr marL="7716" marR="7716" marT="77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Supplies Expense</a:t>
                      </a: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600 </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Increase (Decrease)</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dirty="0">
                          <a:solidFill>
                            <a:srgbClr val="000000"/>
                          </a:solidFill>
                          <a:effectLst/>
                          <a:latin typeface="Tahoma"/>
                        </a:rPr>
                        <a:t>        </a:t>
                      </a:r>
                      <a:r>
                        <a:rPr lang="en-US" sz="1000" b="0" i="0" u="none" strike="noStrike" dirty="0" smtClean="0">
                          <a:solidFill>
                            <a:srgbClr val="000000"/>
                          </a:solidFill>
                          <a:effectLst/>
                          <a:latin typeface="Tahoma"/>
                        </a:rPr>
                        <a:t>3,250 </a:t>
                      </a:r>
                      <a:endParaRPr lang="en-US" sz="1000" b="0" i="0" u="none" strike="noStrike" dirty="0">
                        <a:solidFill>
                          <a:srgbClr val="000000"/>
                        </a:solidFill>
                        <a:effectLst/>
                        <a:latin typeface="Tahoma"/>
                      </a:endParaRPr>
                    </a:p>
                  </a:txBody>
                  <a:tcPr marL="7716" marR="7716" marT="7716" marB="0" anchor="b">
                    <a:lnL>
                      <a:noFill/>
                    </a:lnL>
                    <a:lnR>
                      <a:noFill/>
                    </a:lnR>
                    <a:lnT>
                      <a:noFill/>
                    </a:lnT>
                    <a:lnB w="6350" cap="flat" cmpd="sng" algn="ctr">
                      <a:solidFill>
                        <a:srgbClr val="000000"/>
                      </a:solidFill>
                      <a:prstDash val="solid"/>
                      <a:round/>
                      <a:headEnd type="none" w="med" len="med"/>
                      <a:tailEnd type="none" w="med" len="med"/>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Insurance Expense</a:t>
                      </a: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400 </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1" i="0" u="none" strike="noStrike">
                          <a:solidFill>
                            <a:srgbClr val="000000"/>
                          </a:solidFill>
                          <a:effectLst/>
                          <a:latin typeface="Tahoma"/>
                        </a:rPr>
                        <a:t>Ending Balance</a:t>
                      </a:r>
                    </a:p>
                  </a:txBody>
                  <a:tcPr marL="7716" marR="7716" marT="7716" marB="0" anchor="b">
                    <a:lnL>
                      <a:noFill/>
                    </a:lnL>
                    <a:lnR>
                      <a:noFill/>
                    </a:lnR>
                    <a:lnT>
                      <a:noFill/>
                    </a:lnT>
                    <a:lnB>
                      <a:noFill/>
                    </a:lnB>
                  </a:tcPr>
                </a:tc>
                <a:tc>
                  <a:txBody>
                    <a:bodyPr/>
                    <a:lstStyle/>
                    <a:p>
                      <a:pPr algn="l" fontAlgn="b"/>
                      <a:endParaRPr lang="en-US" sz="1000" b="1"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1" i="0" u="dbl" strike="noStrike" dirty="0">
                          <a:solidFill>
                            <a:srgbClr val="000000"/>
                          </a:solidFill>
                          <a:effectLst/>
                          <a:latin typeface="Tahoma"/>
                        </a:rPr>
                        <a:t> $    </a:t>
                      </a:r>
                      <a:r>
                        <a:rPr lang="en-US" sz="1000" b="1" i="0" u="dbl" strike="noStrike" dirty="0" smtClean="0">
                          <a:solidFill>
                            <a:srgbClr val="000000"/>
                          </a:solidFill>
                          <a:effectLst/>
                          <a:latin typeface="Tahoma"/>
                        </a:rPr>
                        <a:t>3,250 </a:t>
                      </a:r>
                      <a:endParaRPr lang="en-US" sz="1000" b="1" i="0" u="dbl" strike="noStrike" dirty="0">
                        <a:solidFill>
                          <a:srgbClr val="000000"/>
                        </a:solidFill>
                        <a:effectLst/>
                        <a:latin typeface="Tahoma"/>
                      </a:endParaRPr>
                    </a:p>
                  </a:txBody>
                  <a:tcPr marL="7716" marR="7716" marT="7716" marB="0" anchor="b">
                    <a:lnL>
                      <a:noFill/>
                    </a:lnL>
                    <a:lnR>
                      <a:noFill/>
                    </a:lnR>
                    <a:lnT w="6350" cap="flat" cmpd="sng" algn="ctr">
                      <a:solidFill>
                        <a:srgbClr val="000000"/>
                      </a:solidFill>
                      <a:prstDash val="solid"/>
                      <a:round/>
                      <a:headEnd type="none" w="med" len="med"/>
                      <a:tailEnd type="none" w="med" len="med"/>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Interest Expense</a:t>
                      </a: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50 </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Deprec Expense - Equip</a:t>
                      </a:r>
                    </a:p>
                  </a:txBody>
                  <a:tcPr marL="7716" marR="7716" marT="7716" marB="0" anchor="b">
                    <a:lnL>
                      <a:noFill/>
                    </a:lnL>
                    <a:lnR>
                      <a:noFill/>
                    </a:lnR>
                    <a:lnT>
                      <a:noFill/>
                    </a:lnT>
                    <a:lnB>
                      <a:noFill/>
                    </a:lnB>
                  </a:tcPr>
                </a:tc>
                <a:tc>
                  <a:txBody>
                    <a:bodyPr/>
                    <a:lstStyle/>
                    <a:p>
                      <a:pPr algn="l" fontAlgn="b"/>
                      <a:r>
                        <a:rPr lang="en-US" sz="1000" b="0" i="0" u="none" strike="noStrike" dirty="0">
                          <a:solidFill>
                            <a:srgbClr val="000000"/>
                          </a:solidFill>
                          <a:effectLst/>
                          <a:latin typeface="Tahoma"/>
                        </a:rPr>
                        <a:t>         </a:t>
                      </a:r>
                      <a:r>
                        <a:rPr lang="en-US" sz="1000" b="0" i="0" u="none" strike="noStrike" dirty="0" smtClean="0">
                          <a:solidFill>
                            <a:srgbClr val="000000"/>
                          </a:solidFill>
                          <a:effectLst/>
                          <a:latin typeface="Tahoma"/>
                        </a:rPr>
                        <a:t>100 </a:t>
                      </a:r>
                      <a:endParaRPr lang="en-US" sz="1000" b="0" i="0" u="none" strike="noStrike" dirty="0">
                        <a:solidFill>
                          <a:srgbClr val="000000"/>
                        </a:solidFill>
                        <a:effectLst/>
                        <a:latin typeface="Tahoma"/>
                      </a:endParaRPr>
                    </a:p>
                  </a:txBody>
                  <a:tcPr marL="7716" marR="7716" marT="77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Total Expenses</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dirty="0">
                          <a:solidFill>
                            <a:srgbClr val="000000"/>
                          </a:solidFill>
                          <a:effectLst/>
                          <a:latin typeface="Tahoma"/>
                        </a:rPr>
                        <a:t>        </a:t>
                      </a:r>
                      <a:r>
                        <a:rPr lang="en-US" sz="1000" b="0" i="0" u="none" strike="noStrike" dirty="0" smtClean="0">
                          <a:solidFill>
                            <a:srgbClr val="000000"/>
                          </a:solidFill>
                          <a:effectLst/>
                          <a:latin typeface="Tahoma"/>
                        </a:rPr>
                        <a:t>8,150 </a:t>
                      </a:r>
                      <a:endParaRPr lang="en-US" sz="1000" b="0" i="0" u="none" strike="noStrike" dirty="0">
                        <a:solidFill>
                          <a:srgbClr val="000000"/>
                        </a:solidFill>
                        <a:effectLst/>
                        <a:latin typeface="Tahoma"/>
                      </a:endParaRPr>
                    </a:p>
                  </a:txBody>
                  <a:tcPr marL="7716" marR="7716" marT="77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1" i="0" u="none" strike="noStrike">
                          <a:solidFill>
                            <a:srgbClr val="000000"/>
                          </a:solidFill>
                          <a:effectLst/>
                          <a:latin typeface="Tahoma"/>
                        </a:rPr>
                        <a:t>Net Income</a:t>
                      </a:r>
                    </a:p>
                  </a:txBody>
                  <a:tcPr marL="7716" marR="7716" marT="7716" marB="0" anchor="b">
                    <a:lnL>
                      <a:noFill/>
                    </a:lnL>
                    <a:lnR>
                      <a:noFill/>
                    </a:lnR>
                    <a:lnT>
                      <a:noFill/>
                    </a:lnT>
                    <a:lnB>
                      <a:noFill/>
                    </a:lnB>
                  </a:tcPr>
                </a:tc>
                <a:tc>
                  <a:txBody>
                    <a:bodyPr/>
                    <a:lstStyle/>
                    <a:p>
                      <a:pPr algn="l" fontAlgn="b"/>
                      <a:endParaRPr lang="en-US" sz="1000" b="1"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1" i="0" u="dbl" strike="noStrike" dirty="0">
                          <a:solidFill>
                            <a:srgbClr val="000000"/>
                          </a:solidFill>
                          <a:effectLst/>
                          <a:latin typeface="Tahoma"/>
                        </a:rPr>
                        <a:t> $    </a:t>
                      </a:r>
                      <a:r>
                        <a:rPr lang="en-US" sz="1000" b="1" i="0" u="dbl" strike="noStrike" dirty="0" smtClean="0">
                          <a:solidFill>
                            <a:srgbClr val="000000"/>
                          </a:solidFill>
                          <a:effectLst/>
                          <a:latin typeface="Tahoma"/>
                        </a:rPr>
                        <a:t>4,250 </a:t>
                      </a:r>
                      <a:endParaRPr lang="en-US" sz="1000" b="1" i="0" u="dbl" strike="noStrike" dirty="0">
                        <a:solidFill>
                          <a:srgbClr val="000000"/>
                        </a:solidFill>
                        <a:effectLst/>
                        <a:latin typeface="Tahoma"/>
                      </a:endParaRPr>
                    </a:p>
                  </a:txBody>
                  <a:tcPr marL="7716" marR="7716" marT="77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r>
              <a:tr h="207589">
                <a:tc gridSpan="2">
                  <a:txBody>
                    <a:bodyPr/>
                    <a:lstStyle/>
                    <a:p>
                      <a:pPr algn="l" fontAlgn="b"/>
                      <a:r>
                        <a:rPr lang="en-US" sz="1000" b="1" i="0" u="none" strike="noStrike">
                          <a:solidFill>
                            <a:srgbClr val="000000"/>
                          </a:solidFill>
                          <a:effectLst/>
                          <a:latin typeface="Tahoma"/>
                        </a:rPr>
                        <a:t>3. Balance Sheet</a:t>
                      </a:r>
                    </a:p>
                  </a:txBody>
                  <a:tcPr marL="7716" marR="7716" marT="7716"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r>
              <a:tr h="207589">
                <a:tc gridSpan="2">
                  <a:txBody>
                    <a:bodyPr/>
                    <a:lstStyle/>
                    <a:p>
                      <a:pPr algn="l" fontAlgn="b"/>
                      <a:r>
                        <a:rPr lang="en-US" sz="1000" b="0" i="0" u="none" strike="noStrike">
                          <a:solidFill>
                            <a:srgbClr val="000000"/>
                          </a:solidFill>
                          <a:effectLst/>
                          <a:latin typeface="Tahoma"/>
                        </a:rPr>
                        <a:t>Assets</a:t>
                      </a:r>
                    </a:p>
                  </a:txBody>
                  <a:tcPr marL="7716" marR="7716" marT="7716"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gridSpan="2">
                  <a:txBody>
                    <a:bodyPr/>
                    <a:lstStyle/>
                    <a:p>
                      <a:pPr algn="l" fontAlgn="b"/>
                      <a:r>
                        <a:rPr lang="en-US" sz="1000" b="0" i="0" u="none" strike="noStrike">
                          <a:solidFill>
                            <a:srgbClr val="000000"/>
                          </a:solidFill>
                          <a:effectLst/>
                          <a:latin typeface="Tahoma"/>
                        </a:rPr>
                        <a:t>Liabilities</a:t>
                      </a:r>
                    </a:p>
                  </a:txBody>
                  <a:tcPr marL="7716" marR="7716" marT="7716"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Cash</a:t>
                      </a:r>
                    </a:p>
                  </a:txBody>
                  <a:tcPr marL="7716" marR="7716" marT="7716" marB="0" anchor="b">
                    <a:lnL>
                      <a:noFill/>
                    </a:lnL>
                    <a:lnR>
                      <a:noFill/>
                    </a:lnR>
                    <a:lnT>
                      <a:noFill/>
                    </a:lnT>
                    <a:lnB>
                      <a:noFill/>
                    </a:lnB>
                  </a:tcPr>
                </a:tc>
                <a:tc>
                  <a:txBody>
                    <a:bodyPr/>
                    <a:lstStyle/>
                    <a:p>
                      <a:pPr algn="l" fontAlgn="b"/>
                      <a:r>
                        <a:rPr lang="en-US" sz="1000" b="0" i="0" u="none" strike="noStrike" dirty="0">
                          <a:solidFill>
                            <a:srgbClr val="000000"/>
                          </a:solidFill>
                          <a:effectLst/>
                          <a:latin typeface="Tahoma"/>
                        </a:rPr>
                        <a:t> </a:t>
                      </a:r>
                      <a:r>
                        <a:rPr lang="en-US" sz="1000" b="0" i="0" u="none" strike="noStrike" dirty="0" smtClean="0">
                          <a:solidFill>
                            <a:srgbClr val="000000"/>
                          </a:solidFill>
                          <a:effectLst/>
                          <a:latin typeface="Tahoma"/>
                        </a:rPr>
                        <a:t> $ 38,500</a:t>
                      </a:r>
                      <a:endParaRPr lang="en-US" sz="1000" b="0" i="0" u="none" strike="noStrike" dirty="0">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Accounts Payable</a:t>
                      </a: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   5,600 </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Accounts Receivable</a:t>
                      </a: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3,900 </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Wages Payable</a:t>
                      </a: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2,000 </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Supplies</a:t>
                      </a: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700 </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Interest Payable</a:t>
                      </a:r>
                    </a:p>
                  </a:txBody>
                  <a:tcPr marL="7716" marR="7716" marT="7716" marB="0" anchor="b">
                    <a:lnL>
                      <a:noFill/>
                    </a:lnL>
                    <a:lnR>
                      <a:noFill/>
                    </a:lnR>
                    <a:lnT>
                      <a:noFill/>
                    </a:lnT>
                    <a:lnB>
                      <a:noFill/>
                    </a:lnB>
                  </a:tcPr>
                </a:tc>
                <a:tc>
                  <a:txBody>
                    <a:bodyPr/>
                    <a:lstStyle/>
                    <a:p>
                      <a:pPr algn="l" fontAlgn="b"/>
                      <a:r>
                        <a:rPr lang="en-US" sz="1000" b="0" i="0" u="none" strike="noStrike" dirty="0">
                          <a:solidFill>
                            <a:srgbClr val="000000"/>
                          </a:solidFill>
                          <a:effectLst/>
                          <a:latin typeface="Tahoma"/>
                        </a:rPr>
                        <a:t>        </a:t>
                      </a:r>
                      <a:r>
                        <a:rPr lang="en-US" sz="1000" b="0" i="0" u="none" strike="noStrike" dirty="0" smtClean="0">
                          <a:solidFill>
                            <a:srgbClr val="000000"/>
                          </a:solidFill>
                          <a:effectLst/>
                          <a:latin typeface="Tahoma"/>
                        </a:rPr>
                        <a:t>  </a:t>
                      </a:r>
                      <a:r>
                        <a:rPr lang="en-US" sz="1000" b="0" i="0" u="none" strike="noStrike" dirty="0">
                          <a:solidFill>
                            <a:srgbClr val="000000"/>
                          </a:solidFill>
                          <a:effectLst/>
                          <a:latin typeface="Tahoma"/>
                        </a:rPr>
                        <a:t>50 </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Prepaid Insurance</a:t>
                      </a: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4,400 </a:t>
                      </a:r>
                    </a:p>
                  </a:txBody>
                  <a:tcPr marL="7716" marR="7716" marT="77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Unearned Revenue</a:t>
                      </a: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5,700 </a:t>
                      </a:r>
                    </a:p>
                  </a:txBody>
                  <a:tcPr marL="7716" marR="7716" marT="77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r>
              <a:tr h="368786">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r" fontAlgn="b"/>
                      <a:r>
                        <a:rPr lang="en-US" sz="1000" b="0" i="0" u="none" strike="noStrike">
                          <a:solidFill>
                            <a:srgbClr val="000000"/>
                          </a:solidFill>
                          <a:effectLst/>
                          <a:latin typeface="Tahoma"/>
                        </a:rPr>
                        <a:t>Total Current Assets</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Tahoma"/>
                        </a:rPr>
                        <a:t> $   47,500 </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r" fontAlgn="b"/>
                      <a:r>
                        <a:rPr lang="en-US" sz="1000" b="0" i="0" u="none" strike="noStrike">
                          <a:solidFill>
                            <a:srgbClr val="000000"/>
                          </a:solidFill>
                          <a:effectLst/>
                          <a:latin typeface="Tahoma"/>
                        </a:rPr>
                        <a:t>Total Current Liabilities</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Tahoma"/>
                        </a:rPr>
                        <a:t> $   13,350 </a:t>
                      </a: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Notes Payable</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10,000 </a:t>
                      </a:r>
                    </a:p>
                  </a:txBody>
                  <a:tcPr marL="7716" marR="7716" marT="7716" marB="0" anchor="b">
                    <a:lnL>
                      <a:noFill/>
                    </a:lnL>
                    <a:lnR>
                      <a:noFill/>
                    </a:lnR>
                    <a:lnT>
                      <a:noFill/>
                    </a:lnT>
                    <a:lnB w="6350" cap="flat" cmpd="sng" algn="ctr">
                      <a:solidFill>
                        <a:srgbClr val="000000"/>
                      </a:solidFill>
                      <a:prstDash val="solid"/>
                      <a:round/>
                      <a:headEnd type="none" w="med" len="med"/>
                      <a:tailEnd type="none" w="med" len="med"/>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Computer Equipment</a:t>
                      </a: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14,200 </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Total Liabilities</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23,350 </a:t>
                      </a:r>
                    </a:p>
                  </a:txBody>
                  <a:tcPr marL="7716" marR="7716" marT="7716" marB="0" anchor="b">
                    <a:lnL>
                      <a:noFill/>
                    </a:lnL>
                    <a:lnR>
                      <a:noFill/>
                    </a:lnR>
                    <a:lnT w="6350" cap="flat" cmpd="sng" algn="ctr">
                      <a:solidFill>
                        <a:srgbClr val="000000"/>
                      </a:solidFill>
                      <a:prstDash val="solid"/>
                      <a:round/>
                      <a:headEnd type="none" w="med" len="med"/>
                      <a:tailEnd type="none" w="med" len="med"/>
                    </a:lnT>
                    <a:lnB>
                      <a:noFill/>
                    </a:lnB>
                  </a:tcPr>
                </a:tc>
              </a:tr>
              <a:tr h="368786">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dirty="0" err="1">
                          <a:solidFill>
                            <a:srgbClr val="000000"/>
                          </a:solidFill>
                          <a:effectLst/>
                          <a:latin typeface="Tahoma"/>
                        </a:rPr>
                        <a:t>Accum</a:t>
                      </a:r>
                      <a:r>
                        <a:rPr lang="en-US" sz="1000" b="0" i="0" u="none" strike="noStrike" dirty="0">
                          <a:solidFill>
                            <a:srgbClr val="000000"/>
                          </a:solidFill>
                          <a:effectLst/>
                          <a:latin typeface="Tahoma"/>
                        </a:rPr>
                        <a:t> </a:t>
                      </a:r>
                      <a:r>
                        <a:rPr lang="en-US" sz="1000" b="0" i="0" u="none" strike="noStrike" dirty="0" err="1">
                          <a:solidFill>
                            <a:srgbClr val="000000"/>
                          </a:solidFill>
                          <a:effectLst/>
                          <a:latin typeface="Tahoma"/>
                        </a:rPr>
                        <a:t>Deprec</a:t>
                      </a:r>
                      <a:r>
                        <a:rPr lang="en-US" sz="1000" b="0" i="0" u="none" strike="noStrike" dirty="0">
                          <a:solidFill>
                            <a:srgbClr val="000000"/>
                          </a:solidFill>
                          <a:effectLst/>
                          <a:latin typeface="Tahoma"/>
                        </a:rPr>
                        <a:t> - Equipment</a:t>
                      </a:r>
                    </a:p>
                  </a:txBody>
                  <a:tcPr marL="7716" marR="7716" marT="7716" marB="0" anchor="b">
                    <a:lnL>
                      <a:noFill/>
                    </a:lnL>
                    <a:lnR>
                      <a:noFill/>
                    </a:lnR>
                    <a:lnT>
                      <a:noFill/>
                    </a:lnT>
                    <a:lnB>
                      <a:noFill/>
                    </a:lnB>
                  </a:tcPr>
                </a:tc>
                <a:tc>
                  <a:txBody>
                    <a:bodyPr/>
                    <a:lstStyle/>
                    <a:p>
                      <a:pPr algn="l" fontAlgn="b"/>
                      <a:r>
                        <a:rPr lang="en-US" sz="1000" b="0" i="0" u="none" strike="noStrike" dirty="0">
                          <a:solidFill>
                            <a:srgbClr val="000000"/>
                          </a:solidFill>
                          <a:effectLst/>
                          <a:latin typeface="Tahoma"/>
                        </a:rPr>
                        <a:t>       </a:t>
                      </a:r>
                      <a:r>
                        <a:rPr lang="en-US" sz="1000" b="0" i="0" u="none" strike="noStrike" dirty="0" smtClean="0">
                          <a:solidFill>
                            <a:srgbClr val="000000"/>
                          </a:solidFill>
                          <a:effectLst/>
                          <a:latin typeface="Tahoma"/>
                        </a:rPr>
                        <a:t>(100</a:t>
                      </a:r>
                      <a:r>
                        <a:rPr lang="en-US" sz="1000" b="0" i="0" u="none" strike="noStrike" dirty="0">
                          <a:solidFill>
                            <a:srgbClr val="000000"/>
                          </a:solidFill>
                          <a:effectLst/>
                          <a:latin typeface="Tahoma"/>
                        </a:rPr>
                        <a:t>)</a:t>
                      </a:r>
                    </a:p>
                  </a:txBody>
                  <a:tcPr marL="7716" marR="7716" marT="77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gridSpan="2">
                  <a:txBody>
                    <a:bodyPr/>
                    <a:lstStyle/>
                    <a:p>
                      <a:pPr algn="l" fontAlgn="b"/>
                      <a:r>
                        <a:rPr lang="en-US" sz="1000" b="0" i="0" u="none" strike="noStrike">
                          <a:solidFill>
                            <a:srgbClr val="000000"/>
                          </a:solidFill>
                          <a:effectLst/>
                          <a:latin typeface="Tahoma"/>
                        </a:rPr>
                        <a:t>Owners' Equity</a:t>
                      </a:r>
                    </a:p>
                  </a:txBody>
                  <a:tcPr marL="7716" marR="7716" marT="7716"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r" fontAlgn="b"/>
                      <a:r>
                        <a:rPr lang="en-US" sz="1000" b="0" i="0" u="none" strike="noStrike">
                          <a:solidFill>
                            <a:srgbClr val="000000"/>
                          </a:solidFill>
                          <a:effectLst/>
                          <a:latin typeface="Tahoma"/>
                        </a:rPr>
                        <a:t>Total Plant Assets</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dirty="0">
                          <a:solidFill>
                            <a:srgbClr val="000000"/>
                          </a:solidFill>
                          <a:effectLst/>
                          <a:latin typeface="Tahoma"/>
                        </a:rPr>
                        <a:t>      </a:t>
                      </a:r>
                      <a:r>
                        <a:rPr lang="en-US" sz="1000" b="0" i="0" u="none" strike="noStrike" dirty="0" smtClean="0">
                          <a:solidFill>
                            <a:srgbClr val="000000"/>
                          </a:solidFill>
                          <a:effectLst/>
                          <a:latin typeface="Tahoma"/>
                        </a:rPr>
                        <a:t>14,100 </a:t>
                      </a:r>
                      <a:endParaRPr lang="en-US" sz="1000" b="0" i="0" u="none" strike="noStrike" dirty="0">
                        <a:solidFill>
                          <a:srgbClr val="000000"/>
                        </a:solidFill>
                        <a:effectLst/>
                        <a:latin typeface="Tahoma"/>
                      </a:endParaRPr>
                    </a:p>
                  </a:txBody>
                  <a:tcPr marL="7716" marR="7716" marT="77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Common Stock</a:t>
                      </a: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    35,000 </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Retained Earnings</a:t>
                      </a:r>
                    </a:p>
                  </a:txBody>
                  <a:tcPr marL="7716" marR="7716" marT="7716" marB="0" anchor="b">
                    <a:lnL>
                      <a:noFill/>
                    </a:lnL>
                    <a:lnR>
                      <a:noFill/>
                    </a:lnR>
                    <a:lnT>
                      <a:noFill/>
                    </a:lnT>
                    <a:lnB>
                      <a:noFill/>
                    </a:lnB>
                  </a:tcPr>
                </a:tc>
                <a:tc>
                  <a:txBody>
                    <a:bodyPr/>
                    <a:lstStyle/>
                    <a:p>
                      <a:pPr algn="l" fontAlgn="b"/>
                      <a:r>
                        <a:rPr lang="en-US" sz="1000" b="0" i="0" u="none" strike="noStrike" dirty="0">
                          <a:solidFill>
                            <a:srgbClr val="000000"/>
                          </a:solidFill>
                          <a:effectLst/>
                          <a:latin typeface="Tahoma"/>
                        </a:rPr>
                        <a:t>      </a:t>
                      </a:r>
                      <a:r>
                        <a:rPr lang="en-US" sz="1000" b="0" i="0" u="none" strike="noStrike" dirty="0" smtClean="0">
                          <a:solidFill>
                            <a:srgbClr val="000000"/>
                          </a:solidFill>
                          <a:effectLst/>
                          <a:latin typeface="Tahoma"/>
                        </a:rPr>
                        <a:t>3,250 </a:t>
                      </a:r>
                      <a:endParaRPr lang="en-US" sz="1000" b="0" i="0" u="none" strike="noStrike" dirty="0">
                        <a:solidFill>
                          <a:srgbClr val="000000"/>
                        </a:solidFill>
                        <a:effectLst/>
                        <a:latin typeface="Tahoma"/>
                      </a:endParaRPr>
                    </a:p>
                  </a:txBody>
                  <a:tcPr marL="7716" marR="7716" marT="77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7716" marR="7716" marT="7716" marB="0" anchor="b">
                    <a:lnL>
                      <a:noFill/>
                    </a:lnL>
                    <a:lnR>
                      <a:noFill/>
                    </a:lnR>
                    <a:lnT>
                      <a:noFill/>
                    </a:lnT>
                    <a:lnB>
                      <a:noFill/>
                    </a:lnB>
                  </a:tcPr>
                </a:tc>
                <a:tc>
                  <a:txBody>
                    <a:bodyPr/>
                    <a:lstStyle/>
                    <a:p>
                      <a:pPr algn="l" fontAlgn="b"/>
                      <a:endParaRPr lang="en-US" sz="1000" b="1"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1"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0" i="0" u="none" strike="noStrike">
                          <a:solidFill>
                            <a:srgbClr val="000000"/>
                          </a:solidFill>
                          <a:effectLst/>
                          <a:latin typeface="Tahoma"/>
                        </a:rPr>
                        <a:t>Total Owners' Equity</a:t>
                      </a: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dirty="0">
                          <a:solidFill>
                            <a:srgbClr val="000000"/>
                          </a:solidFill>
                          <a:effectLst/>
                          <a:latin typeface="Tahoma"/>
                        </a:rPr>
                        <a:t>      </a:t>
                      </a:r>
                      <a:r>
                        <a:rPr lang="en-US" sz="1000" b="0" i="0" u="none" strike="noStrike" dirty="0" smtClean="0">
                          <a:solidFill>
                            <a:srgbClr val="000000"/>
                          </a:solidFill>
                          <a:effectLst/>
                          <a:latin typeface="Tahoma"/>
                        </a:rPr>
                        <a:t>38,250 </a:t>
                      </a:r>
                      <a:endParaRPr lang="en-US" sz="1000" b="0" i="0" u="none" strike="noStrike" dirty="0">
                        <a:solidFill>
                          <a:srgbClr val="000000"/>
                        </a:solidFill>
                        <a:effectLst/>
                        <a:latin typeface="Tahoma"/>
                      </a:endParaRPr>
                    </a:p>
                  </a:txBody>
                  <a:tcPr marL="7716" marR="7716" marT="7716" marB="0" anchor="b">
                    <a:lnL>
                      <a:noFill/>
                    </a:lnL>
                    <a:lnR>
                      <a:noFill/>
                    </a:lnR>
                    <a:lnT>
                      <a:noFill/>
                    </a:lnT>
                    <a:lnB w="6350" cap="flat" cmpd="sng" algn="ctr">
                      <a:solidFill>
                        <a:srgbClr val="000000"/>
                      </a:solidFill>
                      <a:prstDash val="solid"/>
                      <a:round/>
                      <a:headEnd type="none" w="med" len="med"/>
                      <a:tailEnd type="none" w="med" len="med"/>
                    </a:lnB>
                  </a:tcPr>
                </a:tc>
              </a:tr>
              <a:tr h="207589">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1" i="0" u="none" strike="noStrike">
                          <a:solidFill>
                            <a:srgbClr val="000000"/>
                          </a:solidFill>
                          <a:effectLst/>
                          <a:latin typeface="Tahoma"/>
                        </a:rPr>
                        <a:t>Total Assets</a:t>
                      </a:r>
                    </a:p>
                  </a:txBody>
                  <a:tcPr marL="7716" marR="7716" marT="7716" marB="0" anchor="b">
                    <a:lnL>
                      <a:noFill/>
                    </a:lnL>
                    <a:lnR>
                      <a:noFill/>
                    </a:lnR>
                    <a:lnT>
                      <a:noFill/>
                    </a:lnT>
                    <a:lnB>
                      <a:noFill/>
                    </a:lnB>
                  </a:tcPr>
                </a:tc>
                <a:tc>
                  <a:txBody>
                    <a:bodyPr/>
                    <a:lstStyle/>
                    <a:p>
                      <a:pPr algn="l" fontAlgn="b"/>
                      <a:endParaRPr lang="en-US" sz="1000" b="1"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r>
                        <a:rPr lang="en-US" sz="1000" b="1" i="0" u="dbl" strike="noStrike" dirty="0">
                          <a:solidFill>
                            <a:srgbClr val="000000"/>
                          </a:solidFill>
                          <a:effectLst/>
                          <a:latin typeface="Tahoma"/>
                        </a:rPr>
                        <a:t> $  </a:t>
                      </a:r>
                      <a:r>
                        <a:rPr lang="en-US" sz="1000" b="1" i="0" u="dbl" strike="noStrike" dirty="0" smtClean="0">
                          <a:solidFill>
                            <a:srgbClr val="000000"/>
                          </a:solidFill>
                          <a:effectLst/>
                          <a:latin typeface="Tahoma"/>
                        </a:rPr>
                        <a:t>61,600 </a:t>
                      </a:r>
                      <a:endParaRPr lang="en-US" sz="1000" b="1" i="0" u="dbl" strike="noStrike" dirty="0">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a:txBody>
                    <a:bodyPr/>
                    <a:lstStyle/>
                    <a:p>
                      <a:pPr algn="l" fontAlgn="b"/>
                      <a:endParaRPr lang="en-US" sz="1000" b="0" i="0" u="none" strike="noStrike">
                        <a:solidFill>
                          <a:srgbClr val="000000"/>
                        </a:solidFill>
                        <a:effectLst/>
                        <a:latin typeface="Tahoma"/>
                      </a:endParaRPr>
                    </a:p>
                  </a:txBody>
                  <a:tcPr marL="7716" marR="7716" marT="7716" marB="0" anchor="b">
                    <a:lnL>
                      <a:noFill/>
                    </a:lnL>
                    <a:lnR>
                      <a:noFill/>
                    </a:lnR>
                    <a:lnT>
                      <a:noFill/>
                    </a:lnT>
                    <a:lnB>
                      <a:noFill/>
                    </a:lnB>
                  </a:tcPr>
                </a:tc>
                <a:tc gridSpan="2">
                  <a:txBody>
                    <a:bodyPr/>
                    <a:lstStyle/>
                    <a:p>
                      <a:pPr algn="l" fontAlgn="b"/>
                      <a:r>
                        <a:rPr lang="en-US" sz="1000" b="1" i="0" u="none" strike="noStrike">
                          <a:solidFill>
                            <a:srgbClr val="000000"/>
                          </a:solidFill>
                          <a:effectLst/>
                          <a:latin typeface="Tahoma"/>
                        </a:rPr>
                        <a:t>Total Liabilities &amp; Equity</a:t>
                      </a:r>
                    </a:p>
                  </a:txBody>
                  <a:tcPr marL="7716" marR="7716" marT="7716" marB="0" anchor="b">
                    <a:lnL>
                      <a:noFill/>
                    </a:lnL>
                    <a:lnR>
                      <a:noFill/>
                    </a:lnR>
                    <a:lnT>
                      <a:noFill/>
                    </a:lnT>
                    <a:lnB>
                      <a:noFill/>
                    </a:lnB>
                  </a:tcPr>
                </a:tc>
                <a:tc hMerge="1">
                  <a:txBody>
                    <a:bodyPr/>
                    <a:lstStyle/>
                    <a:p>
                      <a:endParaRPr lang="en-US"/>
                    </a:p>
                  </a:txBody>
                  <a:tcPr/>
                </a:tc>
                <a:tc>
                  <a:txBody>
                    <a:bodyPr/>
                    <a:lstStyle/>
                    <a:p>
                      <a:pPr algn="l" fontAlgn="b"/>
                      <a:r>
                        <a:rPr lang="en-US" sz="1000" b="1" i="0" u="dbl" strike="noStrike" dirty="0">
                          <a:solidFill>
                            <a:srgbClr val="000000"/>
                          </a:solidFill>
                          <a:effectLst/>
                          <a:latin typeface="Tahoma"/>
                        </a:rPr>
                        <a:t> $  </a:t>
                      </a:r>
                      <a:r>
                        <a:rPr lang="en-US" sz="1000" b="1" i="0" u="dbl" strike="noStrike" dirty="0" smtClean="0">
                          <a:solidFill>
                            <a:srgbClr val="000000"/>
                          </a:solidFill>
                          <a:effectLst/>
                          <a:latin typeface="Tahoma"/>
                        </a:rPr>
                        <a:t>61,600 </a:t>
                      </a:r>
                      <a:endParaRPr lang="en-US" sz="1000" b="1" i="0" u="dbl" strike="noStrike" dirty="0">
                        <a:solidFill>
                          <a:srgbClr val="000000"/>
                        </a:solidFill>
                        <a:effectLst/>
                        <a:latin typeface="Tahoma"/>
                      </a:endParaRPr>
                    </a:p>
                  </a:txBody>
                  <a:tcPr marL="7716" marR="7716" marT="7716"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906852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6 &amp; 7 - Concluded</a:t>
            </a:r>
            <a:endParaRPr lang="en-US" dirty="0"/>
          </a:p>
        </p:txBody>
      </p:sp>
      <p:sp>
        <p:nvSpPr>
          <p:cNvPr id="3" name="Content Placeholder 2"/>
          <p:cNvSpPr>
            <a:spLocks noGrp="1"/>
          </p:cNvSpPr>
          <p:nvPr>
            <p:ph idx="1"/>
          </p:nvPr>
        </p:nvSpPr>
        <p:spPr/>
        <p:txBody>
          <a:bodyPr/>
          <a:lstStyle/>
          <a:p>
            <a:r>
              <a:rPr lang="en-US" dirty="0" smtClean="0"/>
              <a:t>Now that the financials are done, the next step in the Accounting Cycle is to close the books, as the process is commonly referred to.</a:t>
            </a:r>
          </a:p>
          <a:p>
            <a:r>
              <a:rPr lang="en-US" dirty="0" smtClean="0"/>
              <a:t>In Step 8, we will prepare closing entries and post them to the proper ledgers.  In Step 9, we’ll prepare the last of three trial balances that will get us ready for the cycle to start all over again.</a:t>
            </a:r>
            <a:endParaRPr lang="en-US" dirty="0"/>
          </a:p>
        </p:txBody>
      </p:sp>
    </p:spTree>
    <p:extLst>
      <p:ext uri="{BB962C8B-B14F-4D97-AF65-F5344CB8AC3E}">
        <p14:creationId xmlns:p14="http://schemas.microsoft.com/office/powerpoint/2010/main" val="3113554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366</Words>
  <Application>Microsoft Office PowerPoint</Application>
  <PresentationFormat>On-screen Show (4:3)</PresentationFormat>
  <Paragraphs>215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The Accounting Cycle: Steps 6 &amp; 7</vt:lpstr>
      <vt:lpstr>Adjusted Trial Balance</vt:lpstr>
      <vt:lpstr>Final Financial Statements</vt:lpstr>
      <vt:lpstr>Steps 6 &amp; 7 - Concluded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Accounting Cycle: Steps 6 &amp; 7</dc:title>
  <dc:creator>ERIC</dc:creator>
  <cp:lastModifiedBy>ERIC</cp:lastModifiedBy>
  <cp:revision>5</cp:revision>
  <dcterms:created xsi:type="dcterms:W3CDTF">2017-02-27T20:01:27Z</dcterms:created>
  <dcterms:modified xsi:type="dcterms:W3CDTF">2017-07-08T23:26:15Z</dcterms:modified>
</cp:coreProperties>
</file>