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7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0036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B458A-A1A6-4CC4-B835-11E267370A72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A3D46-9021-4A55-B0B7-89E1DC813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7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A3D46-9021-4A55-B0B7-89E1DC8131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9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9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3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4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7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1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4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432E1-A1B7-4276-B31C-486AB92E4AA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F93BE-66E7-49FF-9E8F-7689D23A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2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Accounting Cycle: Step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500" dirty="0">
                <a:solidFill>
                  <a:prstClr val="black">
                    <a:tint val="75000"/>
                  </a:prstClr>
                </a:solidFill>
              </a:rPr>
              <a:t>Professor Eric </a:t>
            </a:r>
            <a:r>
              <a:rPr lang="en-US" sz="2500" dirty="0" err="1">
                <a:solidFill>
                  <a:prstClr val="black">
                    <a:tint val="75000"/>
                  </a:prstClr>
                </a:solidFill>
              </a:rPr>
              <a:t>Carstensen</a:t>
            </a:r>
            <a:endParaRPr lang="en-US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endParaRPr lang="en-US" sz="19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2500" dirty="0" err="1">
                <a:solidFill>
                  <a:prstClr val="black">
                    <a:tint val="75000"/>
                  </a:prstClr>
                </a:solidFill>
              </a:rPr>
              <a:t>MiraCosta</a:t>
            </a:r>
            <a:r>
              <a:rPr lang="en-US" sz="2500" dirty="0">
                <a:solidFill>
                  <a:prstClr val="black">
                    <a:tint val="75000"/>
                  </a:prstClr>
                </a:solidFill>
              </a:rPr>
              <a:t> College</a:t>
            </a:r>
          </a:p>
          <a:p>
            <a:pPr lvl="0"/>
            <a:endParaRPr lang="en-US" sz="18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1800" dirty="0">
                <a:solidFill>
                  <a:prstClr val="black">
                    <a:tint val="75000"/>
                  </a:prstClr>
                </a:solidFill>
              </a:rPr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for Unearned Revenue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35165" y="1600199"/>
          <a:ext cx="5673669" cy="4525966"/>
        </p:xfrm>
        <a:graphic>
          <a:graphicData uri="http://schemas.openxmlformats.org/drawingml/2006/table">
            <a:tbl>
              <a:tblPr/>
              <a:tblGrid>
                <a:gridCol w="464824"/>
                <a:gridCol w="935282"/>
                <a:gridCol w="935282"/>
                <a:gridCol w="532435"/>
                <a:gridCol w="935282"/>
                <a:gridCol w="935282"/>
                <a:gridCol w="935282"/>
              </a:tblGrid>
              <a:tr h="2030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a4.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5,700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unearned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5,700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9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unearned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a4.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5,700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effectLst/>
                          <a:latin typeface="Tahoma"/>
                        </a:rPr>
                        <a:t>       5,700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h.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j.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3,600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k.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l.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a4.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5,700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34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1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effectLst/>
                          <a:latin typeface="Tahoma"/>
                        </a:rPr>
                        <a:t>     38,500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971800" y="1981200"/>
            <a:ext cx="3057526" cy="3581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324600" y="2209800"/>
            <a:ext cx="714376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for Wages Payable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77950" y="1786731"/>
          <a:ext cx="6388099" cy="4152900"/>
        </p:xfrm>
        <a:graphic>
          <a:graphicData uri="http://schemas.openxmlformats.org/drawingml/2006/table">
            <a:tbl>
              <a:tblPr/>
              <a:tblGrid>
                <a:gridCol w="523355"/>
                <a:gridCol w="1053053"/>
                <a:gridCol w="1053053"/>
                <a:gridCol w="599479"/>
                <a:gridCol w="1053053"/>
                <a:gridCol w="1053053"/>
                <a:gridCol w="1053053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a5.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wages payable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wages payable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h.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a5.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a5.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4,000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>
                          <a:effectLst/>
                          <a:latin typeface="Tahoma"/>
                        </a:rPr>
                        <a:t> </a:t>
                      </a:r>
                      <a:endParaRPr lang="en-US" sz="1400" b="1" i="0" u="dbl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819400" y="2286000"/>
            <a:ext cx="3362325" cy="2114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629400" y="2524125"/>
            <a:ext cx="676275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5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for Interest on Note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825489"/>
              </p:ext>
            </p:extLst>
          </p:nvPr>
        </p:nvGraphicFramePr>
        <p:xfrm>
          <a:off x="1377950" y="1786731"/>
          <a:ext cx="6388099" cy="4152900"/>
        </p:xfrm>
        <a:graphic>
          <a:graphicData uri="http://schemas.openxmlformats.org/drawingml/2006/table">
            <a:tbl>
              <a:tblPr/>
              <a:tblGrid>
                <a:gridCol w="523355"/>
                <a:gridCol w="1053053"/>
                <a:gridCol w="1053053"/>
                <a:gridCol w="599479"/>
                <a:gridCol w="1053053"/>
                <a:gridCol w="1053053"/>
                <a:gridCol w="1053053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a6.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interest expense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  50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interest payable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  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interest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interest payable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a6.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  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a6.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  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     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dbl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     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819400" y="2286000"/>
            <a:ext cx="3562350" cy="1952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663748" y="2457449"/>
            <a:ext cx="819150" cy="160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0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time, in Step 6 we will take what happened here in Step 5 and create the Adjusted Trial Balance.</a:t>
            </a:r>
          </a:p>
          <a:p>
            <a:r>
              <a:rPr lang="en-US" dirty="0" smtClean="0"/>
              <a:t>Then, we’ll use that Adjusted Trial Balance information to create the Financial Statements as part of Step 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The Adjusting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 for adjusting is to make the financial statements as </a:t>
            </a:r>
            <a:r>
              <a:rPr lang="en-US" b="1" dirty="0" smtClean="0"/>
              <a:t>accurate</a:t>
            </a:r>
            <a:r>
              <a:rPr lang="en-US" dirty="0" smtClean="0"/>
              <a:t> as possible</a:t>
            </a:r>
          </a:p>
          <a:p>
            <a:endParaRPr lang="en-US" sz="1200" dirty="0" smtClean="0"/>
          </a:p>
          <a:p>
            <a:r>
              <a:rPr lang="en-US" dirty="0" smtClean="0"/>
              <a:t>The Revenue Recognition Principle helps us to recognize any and all revenue earned</a:t>
            </a:r>
          </a:p>
          <a:p>
            <a:endParaRPr lang="en-US" sz="1200" dirty="0" smtClean="0"/>
          </a:p>
          <a:p>
            <a:r>
              <a:rPr lang="en-US" dirty="0" smtClean="0"/>
              <a:t>The Matching Principle requires we match all expenses incurred during a period to all revenues earned in that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Adjusting Process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Revenue Recognition</a:t>
            </a:r>
          </a:p>
          <a:p>
            <a:endParaRPr lang="en-US" dirty="0"/>
          </a:p>
          <a:p>
            <a:r>
              <a:rPr lang="en-US" dirty="0" smtClean="0"/>
              <a:t>Revenue is recognized </a:t>
            </a:r>
            <a:r>
              <a:rPr lang="en-US" b="1" i="1" dirty="0" smtClean="0"/>
              <a:t>when earned</a:t>
            </a:r>
            <a:r>
              <a:rPr lang="en-US" dirty="0" smtClean="0"/>
              <a:t>, regardless of whether cash is received</a:t>
            </a:r>
          </a:p>
          <a:p>
            <a:r>
              <a:rPr lang="en-US" dirty="0" smtClean="0"/>
              <a:t>Revenue is also recognized when an </a:t>
            </a:r>
            <a:r>
              <a:rPr lang="en-US" b="1" i="1" dirty="0" smtClean="0"/>
              <a:t>exchange of assets </a:t>
            </a:r>
            <a:r>
              <a:rPr lang="en-US" dirty="0" smtClean="0"/>
              <a:t>takes place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Matching Principle</a:t>
            </a:r>
          </a:p>
          <a:p>
            <a:endParaRPr lang="en-US" dirty="0"/>
          </a:p>
          <a:p>
            <a:r>
              <a:rPr lang="en-US" dirty="0" smtClean="0"/>
              <a:t>The principle states that in order to have the most accurate financials, we </a:t>
            </a:r>
            <a:r>
              <a:rPr lang="en-US" b="1" i="1" dirty="0" smtClean="0"/>
              <a:t>match revenues earned with those expenses incurred</a:t>
            </a:r>
            <a:r>
              <a:rPr lang="en-US" dirty="0" smtClean="0"/>
              <a:t> in order to generate those revenues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Deferrals</a:t>
            </a:r>
          </a:p>
          <a:p>
            <a:r>
              <a:rPr lang="en-US" i="1" dirty="0" smtClean="0"/>
              <a:t>Cash comes first </a:t>
            </a:r>
            <a:r>
              <a:rPr lang="en-US" dirty="0" smtClean="0"/>
              <a:t>and recognition of expenses  is deferred until they are incurred and of revenue until it is earned</a:t>
            </a:r>
          </a:p>
          <a:p>
            <a:r>
              <a:rPr lang="en-US" dirty="0" smtClean="0"/>
              <a:t>Examples are Prepaid Insurance, Supplies, Depreciation and Unearned Revenue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Accruals</a:t>
            </a:r>
          </a:p>
          <a:p>
            <a:r>
              <a:rPr lang="en-US" i="1" dirty="0" smtClean="0"/>
              <a:t>Cash comes later </a:t>
            </a:r>
            <a:r>
              <a:rPr lang="en-US" dirty="0" smtClean="0"/>
              <a:t>and expenses and revenues are recognized at the time they are incurred and earned</a:t>
            </a:r>
          </a:p>
          <a:p>
            <a:r>
              <a:rPr lang="en-US" dirty="0" smtClean="0"/>
              <a:t>Examples are Salaries Payable, Interest Payable and Interest Receivable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9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Adjustments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179186"/>
              </p:ext>
            </p:extLst>
          </p:nvPr>
        </p:nvGraphicFramePr>
        <p:xfrm>
          <a:off x="609600" y="1981200"/>
          <a:ext cx="8178800" cy="3200400"/>
        </p:xfrm>
        <a:graphic>
          <a:graphicData uri="http://schemas.openxmlformats.org/drawingml/2006/table">
            <a:tbl>
              <a:tblPr/>
              <a:tblGrid>
                <a:gridCol w="609363"/>
                <a:gridCol w="7569437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account for one month expired insurance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a2.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balance supplies = 700;  adjust for supplies used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a3.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equipment expected to have a 5 year (60 month) life and 1,200 salvage value; account for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one month's 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 5,700 for services to be performed next month (no calculations required)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a5.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assistant earned 2,000 not yet paid (no calculations required)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a6.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 one month's interest expense on note using simple interest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1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 with Calculations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060934"/>
              </p:ext>
            </p:extLst>
          </p:nvPr>
        </p:nvGraphicFramePr>
        <p:xfrm>
          <a:off x="761999" y="1371596"/>
          <a:ext cx="7696201" cy="4495803"/>
        </p:xfrm>
        <a:graphic>
          <a:graphicData uri="http://schemas.openxmlformats.org/drawingml/2006/table">
            <a:tbl>
              <a:tblPr/>
              <a:tblGrid>
                <a:gridCol w="714887"/>
                <a:gridCol w="2937737"/>
                <a:gridCol w="4043577"/>
              </a:tblGrid>
              <a:tr h="26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account for one month expired insurance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==&gt; 4,800 /12 = 400 per month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a2.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ending balance supplies = 700;  adjust for supplies used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==&gt; 1,300 - 700 = 600 in supplies used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a3.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equipment expected to have a 5 year (60 month) life and 1,200 salvage value; account for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one month's 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==&gt; (7,200 - 1,200) / 60 = 100 per month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a4.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received 5,700 for services to be performed next month (no calculations required)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a5.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assistant earned 2,000 not yet paid (no calculations required)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a6.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compute one month's interest expense on note using simple interest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==&gt; Interest = Principal * Rate * Time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==&gt; 10,000 * .06 * 1 = 600 per year or 50 per month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4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Adjustment for Prepaid Insurance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77950" y="1786731"/>
          <a:ext cx="6388099" cy="4152900"/>
        </p:xfrm>
        <a:graphic>
          <a:graphicData uri="http://schemas.openxmlformats.org/drawingml/2006/table">
            <a:tbl>
              <a:tblPr/>
              <a:tblGrid>
                <a:gridCol w="523355"/>
                <a:gridCol w="1053053"/>
                <a:gridCol w="1053053"/>
                <a:gridCol w="599479"/>
                <a:gridCol w="1053053"/>
                <a:gridCol w="1053053"/>
                <a:gridCol w="1053053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a1.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insurance expense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400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insurance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a1.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a1.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   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4,400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819400" y="2286000"/>
            <a:ext cx="35433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634739" y="2514600"/>
            <a:ext cx="828676" cy="186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3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for Supplies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77950" y="1786731"/>
          <a:ext cx="6388099" cy="4152900"/>
        </p:xfrm>
        <a:graphic>
          <a:graphicData uri="http://schemas.openxmlformats.org/drawingml/2006/table">
            <a:tbl>
              <a:tblPr/>
              <a:tblGrid>
                <a:gridCol w="523355"/>
                <a:gridCol w="1053053"/>
                <a:gridCol w="1053053"/>
                <a:gridCol w="599479"/>
                <a:gridCol w="1053053"/>
                <a:gridCol w="1053053"/>
                <a:gridCol w="1053053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a2.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600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   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   700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819400" y="2209800"/>
            <a:ext cx="356235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629689" y="2438400"/>
            <a:ext cx="828675" cy="1914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3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for Depreciation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35156"/>
              </p:ext>
            </p:extLst>
          </p:nvPr>
        </p:nvGraphicFramePr>
        <p:xfrm>
          <a:off x="1377950" y="1687671"/>
          <a:ext cx="6388099" cy="4351020"/>
        </p:xfrm>
        <a:graphic>
          <a:graphicData uri="http://schemas.openxmlformats.org/drawingml/2006/table">
            <a:tbl>
              <a:tblPr/>
              <a:tblGrid>
                <a:gridCol w="523355"/>
                <a:gridCol w="1053053"/>
                <a:gridCol w="1053053"/>
                <a:gridCol w="599479"/>
                <a:gridCol w="1053053"/>
                <a:gridCol w="1053053"/>
                <a:gridCol w="1053053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a3.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depreciation expense - furniture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100 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acumulated deprec - furniture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100 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deprec exp - furniture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accum deprec - furniture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a3.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100 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a3.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  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100 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 dirty="0">
                          <a:effectLst/>
                          <a:latin typeface="Tahoma"/>
                        </a:rPr>
                        <a:t>         </a:t>
                      </a:r>
                      <a:r>
                        <a:rPr lang="en-US" sz="1400" b="1" i="0" u="dbl" strike="noStrike" dirty="0" smtClean="0">
                          <a:effectLst/>
                          <a:latin typeface="Tahoma"/>
                        </a:rPr>
                        <a:t>100 </a:t>
                      </a:r>
                      <a:endParaRPr lang="en-US" sz="1400" b="1" i="0" u="dbl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 dirty="0">
                          <a:effectLst/>
                          <a:latin typeface="Tahoma"/>
                        </a:rPr>
                        <a:t>          </a:t>
                      </a:r>
                      <a:r>
                        <a:rPr lang="en-US" sz="1400" b="1" i="0" u="dbl" strike="noStrike" dirty="0" smtClean="0">
                          <a:effectLst/>
                          <a:latin typeface="Tahoma"/>
                        </a:rPr>
                        <a:t>100 </a:t>
                      </a:r>
                      <a:endParaRPr lang="en-US" sz="1400" b="1" i="0" u="dbl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819400" y="2209800"/>
            <a:ext cx="3609976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645275" y="2409825"/>
            <a:ext cx="838200" cy="1857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2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703</Words>
  <Application>Microsoft Office PowerPoint</Application>
  <PresentationFormat>On-screen Show (4:3)</PresentationFormat>
  <Paragraphs>446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Accounting Cycle: Step 5</vt:lpstr>
      <vt:lpstr>Step 5: The Adjusting Process</vt:lpstr>
      <vt:lpstr>The Adjusting Process - Continued</vt:lpstr>
      <vt:lpstr>Types of Adjustments</vt:lpstr>
      <vt:lpstr>Step 5 Adjustments</vt:lpstr>
      <vt:lpstr>Adjustments with Calculations</vt:lpstr>
      <vt:lpstr>Adjustment for Prepaid Insurance</vt:lpstr>
      <vt:lpstr>Adjustment for Supplies</vt:lpstr>
      <vt:lpstr>Adjustment for Depreciation</vt:lpstr>
      <vt:lpstr>Adjustment for Unearned Revenue</vt:lpstr>
      <vt:lpstr>Adjustment for Wages Payable</vt:lpstr>
      <vt:lpstr>Adjustment for Interest on Note</vt:lpstr>
      <vt:lpstr>Step 5 - 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Accounting Cycle: Step 5</dc:title>
  <dc:creator>ERIC</dc:creator>
  <cp:lastModifiedBy>ERIC</cp:lastModifiedBy>
  <cp:revision>11</cp:revision>
  <dcterms:created xsi:type="dcterms:W3CDTF">2017-02-27T18:50:11Z</dcterms:created>
  <dcterms:modified xsi:type="dcterms:W3CDTF">2017-07-08T22:09:09Z</dcterms:modified>
</cp:coreProperties>
</file>