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2" r:id="rId4"/>
    <p:sldId id="260" r:id="rId5"/>
    <p:sldId id="261" r:id="rId6"/>
    <p:sldId id="259" r:id="rId7"/>
    <p:sldId id="263" r:id="rId8"/>
    <p:sldId id="264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8CE5-378C-4541-8503-B31F7072680D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857E1-E25D-4AEC-AF30-DA3AAAAEB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01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8CE5-378C-4541-8503-B31F7072680D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857E1-E25D-4AEC-AF30-DA3AAAAEB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41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8CE5-378C-4541-8503-B31F7072680D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857E1-E25D-4AEC-AF30-DA3AAAAEB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0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8CE5-378C-4541-8503-B31F7072680D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857E1-E25D-4AEC-AF30-DA3AAAAEB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25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8CE5-378C-4541-8503-B31F7072680D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857E1-E25D-4AEC-AF30-DA3AAAAEB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549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8CE5-378C-4541-8503-B31F7072680D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857E1-E25D-4AEC-AF30-DA3AAAAEB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83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8CE5-378C-4541-8503-B31F7072680D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857E1-E25D-4AEC-AF30-DA3AAAAEB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96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8CE5-378C-4541-8503-B31F7072680D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857E1-E25D-4AEC-AF30-DA3AAAAEB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0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8CE5-378C-4541-8503-B31F7072680D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857E1-E25D-4AEC-AF30-DA3AAAAEB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6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8CE5-378C-4541-8503-B31F7072680D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857E1-E25D-4AEC-AF30-DA3AAAAEB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94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8CE5-378C-4541-8503-B31F7072680D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857E1-E25D-4AEC-AF30-DA3AAAAEB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77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A8CE5-378C-4541-8503-B31F7072680D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57E1-E25D-4AEC-AF30-DA3AAAAEB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15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Accounting Cycle: Step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500" dirty="0">
                <a:solidFill>
                  <a:prstClr val="black">
                    <a:tint val="75000"/>
                  </a:prstClr>
                </a:solidFill>
              </a:rPr>
              <a:t>Professor Eric </a:t>
            </a:r>
            <a:r>
              <a:rPr lang="en-US" sz="2500" dirty="0" err="1">
                <a:solidFill>
                  <a:prstClr val="black">
                    <a:tint val="75000"/>
                  </a:prstClr>
                </a:solidFill>
              </a:rPr>
              <a:t>Carstensen</a:t>
            </a:r>
            <a:endParaRPr lang="en-US" sz="2500" dirty="0">
              <a:solidFill>
                <a:prstClr val="black">
                  <a:tint val="75000"/>
                </a:prstClr>
              </a:solidFill>
            </a:endParaRPr>
          </a:p>
          <a:p>
            <a:pPr lvl="0"/>
            <a:endParaRPr lang="en-US" sz="1900" dirty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en-US" sz="2500" dirty="0" err="1">
                <a:solidFill>
                  <a:prstClr val="black">
                    <a:tint val="75000"/>
                  </a:prstClr>
                </a:solidFill>
              </a:rPr>
              <a:t>MiraCosta</a:t>
            </a:r>
            <a:r>
              <a:rPr lang="en-US" sz="2500" dirty="0">
                <a:solidFill>
                  <a:prstClr val="black">
                    <a:tint val="75000"/>
                  </a:prstClr>
                </a:solidFill>
              </a:rPr>
              <a:t> College</a:t>
            </a:r>
          </a:p>
          <a:p>
            <a:pPr lvl="0"/>
            <a:endParaRPr lang="en-US" sz="1800" dirty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en-US" sz="1800" dirty="0">
                <a:solidFill>
                  <a:prstClr val="black">
                    <a:tint val="75000"/>
                  </a:prstClr>
                </a:solidFill>
              </a:rPr>
              <a:t>http://www.miracosta.edu/instruction/accounting/index.html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10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Summarizing Activity in Ledgers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Normal Balance = Debit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Assets, Expenses, Distributions</a:t>
            </a:r>
          </a:p>
          <a:p>
            <a:endParaRPr lang="en-US" dirty="0"/>
          </a:p>
          <a:p>
            <a:r>
              <a:rPr lang="en-US" dirty="0" smtClean="0"/>
              <a:t>Total Debits and subtract Total Credits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Normal Balance = Credit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Liabilities, Revenues, </a:t>
            </a:r>
            <a:r>
              <a:rPr lang="en-US" dirty="0" smtClean="0"/>
              <a:t>Equity</a:t>
            </a:r>
          </a:p>
          <a:p>
            <a:endParaRPr lang="en-US" sz="4000" dirty="0" smtClean="0"/>
          </a:p>
          <a:p>
            <a:r>
              <a:rPr lang="en-US" dirty="0" smtClean="0"/>
              <a:t>Total Credits and subtract Total Debits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72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Summarize Activity in Ledgers – Part 1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207062"/>
              </p:ext>
            </p:extLst>
          </p:nvPr>
        </p:nvGraphicFramePr>
        <p:xfrm>
          <a:off x="533400" y="1676400"/>
          <a:ext cx="8039099" cy="3078480"/>
        </p:xfrm>
        <a:graphic>
          <a:graphicData uri="http://schemas.openxmlformats.org/drawingml/2006/table">
            <a:tbl>
              <a:tblPr/>
              <a:tblGrid>
                <a:gridCol w="344533"/>
                <a:gridCol w="1052739"/>
                <a:gridCol w="1052739"/>
                <a:gridCol w="344533"/>
                <a:gridCol w="344533"/>
                <a:gridCol w="1052739"/>
                <a:gridCol w="1052739"/>
                <a:gridCol w="344533"/>
                <a:gridCol w="344533"/>
                <a:gridCol w="1052739"/>
                <a:gridCol w="1052739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A/R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prepaid insurance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35,000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7,900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b.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4,800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b.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4,800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4,000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3,000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5,000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10,000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1,300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4,500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h.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2,000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j.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3,600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1,000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4,000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dbl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32,800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dbl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3,900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dbl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4,800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26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Summarize Activity in Ledgers – Part 2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906109"/>
              </p:ext>
            </p:extLst>
          </p:nvPr>
        </p:nvGraphicFramePr>
        <p:xfrm>
          <a:off x="533400" y="1676400"/>
          <a:ext cx="8039099" cy="2693670"/>
        </p:xfrm>
        <a:graphic>
          <a:graphicData uri="http://schemas.openxmlformats.org/drawingml/2006/table">
            <a:tbl>
              <a:tblPr/>
              <a:tblGrid>
                <a:gridCol w="344533"/>
                <a:gridCol w="1052739"/>
                <a:gridCol w="1052739"/>
                <a:gridCol w="344533"/>
                <a:gridCol w="344533"/>
                <a:gridCol w="1052739"/>
                <a:gridCol w="1052739"/>
                <a:gridCol w="344533"/>
                <a:gridCol w="344533"/>
                <a:gridCol w="1052739"/>
                <a:gridCol w="1052739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supplies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equipment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A/P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1,300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14,200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9,200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j.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3,600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dbl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1,300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dbl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14,200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dbl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5,600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24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Summarize Activity in Ledgers – Part 3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709950"/>
              </p:ext>
            </p:extLst>
          </p:nvPr>
        </p:nvGraphicFramePr>
        <p:xfrm>
          <a:off x="533400" y="1752600"/>
          <a:ext cx="8039099" cy="2693670"/>
        </p:xfrm>
        <a:graphic>
          <a:graphicData uri="http://schemas.openxmlformats.org/drawingml/2006/table">
            <a:tbl>
              <a:tblPr/>
              <a:tblGrid>
                <a:gridCol w="344533"/>
                <a:gridCol w="1052739"/>
                <a:gridCol w="1052739"/>
                <a:gridCol w="344533"/>
                <a:gridCol w="344533"/>
                <a:gridCol w="1052739"/>
                <a:gridCol w="1052739"/>
                <a:gridCol w="344533"/>
                <a:gridCol w="344533"/>
                <a:gridCol w="1052739"/>
                <a:gridCol w="1052739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notes payable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common stock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dividends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10,000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35,000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1,000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dbl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10,000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dbl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35,000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dbl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1,000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dbl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02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Summarize Activity in Ledgers – Part 4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568228"/>
              </p:ext>
            </p:extLst>
          </p:nvPr>
        </p:nvGraphicFramePr>
        <p:xfrm>
          <a:off x="533400" y="1905000"/>
          <a:ext cx="8039099" cy="2693670"/>
        </p:xfrm>
        <a:graphic>
          <a:graphicData uri="http://schemas.openxmlformats.org/drawingml/2006/table">
            <a:tbl>
              <a:tblPr/>
              <a:tblGrid>
                <a:gridCol w="344533"/>
                <a:gridCol w="1052739"/>
                <a:gridCol w="1052739"/>
                <a:gridCol w="344533"/>
                <a:gridCol w="344533"/>
                <a:gridCol w="1052739"/>
                <a:gridCol w="1052739"/>
                <a:gridCol w="344533"/>
                <a:gridCol w="344533"/>
                <a:gridCol w="1052739"/>
                <a:gridCol w="1052739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revenue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rent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wages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4,500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3,000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h.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7,900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dbl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12,400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dbl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3,000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dbl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518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Unadjusted Trial Balance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03450" y="1818799"/>
          <a:ext cx="4737100" cy="4088765"/>
        </p:xfrm>
        <a:graphic>
          <a:graphicData uri="http://schemas.openxmlformats.org/drawingml/2006/table">
            <a:tbl>
              <a:tblPr/>
              <a:tblGrid>
                <a:gridCol w="292100"/>
                <a:gridCol w="2019300"/>
                <a:gridCol w="520700"/>
                <a:gridCol w="952500"/>
                <a:gridCol w="952500"/>
              </a:tblGrid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Account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Debit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Credit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32,800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A/R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3,900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prepaid insurance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4,800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supplies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1,300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equipment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14,200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A/P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5,600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notes payable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10,000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common stock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35,000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dividends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1,000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revenue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12,400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rent expense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3,000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wages expense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2,000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dbl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63,000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dbl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63,000 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38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</a:t>
            </a:r>
            <a:r>
              <a:rPr lang="en-US" dirty="0"/>
              <a:t>F</a:t>
            </a:r>
            <a:r>
              <a:rPr lang="en-US" dirty="0" smtClean="0"/>
              <a:t>inancial Statements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545681"/>
              </p:ext>
            </p:extLst>
          </p:nvPr>
        </p:nvGraphicFramePr>
        <p:xfrm>
          <a:off x="533401" y="1295407"/>
          <a:ext cx="8153397" cy="5029186"/>
        </p:xfrm>
        <a:graphic>
          <a:graphicData uri="http://schemas.openxmlformats.org/drawingml/2006/table">
            <a:tbl>
              <a:tblPr/>
              <a:tblGrid>
                <a:gridCol w="197763"/>
                <a:gridCol w="1998451"/>
                <a:gridCol w="888199"/>
                <a:gridCol w="971468"/>
                <a:gridCol w="277562"/>
                <a:gridCol w="197763"/>
                <a:gridCol w="1748644"/>
                <a:gridCol w="884731"/>
                <a:gridCol w="988816"/>
              </a:tblGrid>
              <a:tr h="2646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1.  Income Statement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 Statement of Retained Earnings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6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Revenues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    12,400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Beginning Balance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            -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6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Rent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3,000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Net Income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7,400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6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Wages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Dividends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(1,000)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6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Expenses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Increase (Decrease)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6,400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6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Net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dbl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    7,400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Ending Balance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dbl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     6,400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46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6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6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 Balance Sheet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6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Assets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Liabilities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6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  32,800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Accounts Payable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    5,600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6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Accounts Receivable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3,900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Notes Payable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10,000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6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Prepaid Insurance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4,800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Liabilities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    15,600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6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Supplies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1,300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6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Current Assets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    42,800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Owners' Equity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6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Paid in Capital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35,000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6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Equipment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14,200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Retained Earnings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6,400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6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Plant Assets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14,200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Owners' Equity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41,400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6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Assets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dbl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  57,000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Liabilities &amp; Equity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dbl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  57,000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88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4 -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time as part of Step 5, we will learn how to adjust accounts in order to make our Financial Statements </a:t>
            </a:r>
            <a:r>
              <a:rPr lang="en-US" dirty="0" smtClean="0"/>
              <a:t>as accurate as possible.</a:t>
            </a:r>
          </a:p>
          <a:p>
            <a:endParaRPr lang="en-US" dirty="0" smtClean="0"/>
          </a:p>
          <a:p>
            <a:r>
              <a:rPr lang="en-US" dirty="0" smtClean="0"/>
              <a:t>We will adjust this Unadjusted Trial Balance and prepare the final Financial Statements in Steps 6 and 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778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453</Words>
  <Application>Microsoft Office PowerPoint</Application>
  <PresentationFormat>On-screen Show (4:3)</PresentationFormat>
  <Paragraphs>502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Accounting Cycle: Step 4</vt:lpstr>
      <vt:lpstr> Summarizing Activity in Ledgers</vt:lpstr>
      <vt:lpstr>Summarize Activity in Ledgers – Part 1</vt:lpstr>
      <vt:lpstr>Summarize Activity in Ledgers – Part 2</vt:lpstr>
      <vt:lpstr>Summarize Activity in Ledgers – Part 3</vt:lpstr>
      <vt:lpstr>Summarize Activity in Ledgers – Part 4</vt:lpstr>
      <vt:lpstr>Unadjusted Trial Balance</vt:lpstr>
      <vt:lpstr>Preliminary Financial Statements</vt:lpstr>
      <vt:lpstr>Step 4 - 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Accounting Cycle: Step 4</dc:title>
  <dc:creator>ERIC</dc:creator>
  <cp:lastModifiedBy>ERIC</cp:lastModifiedBy>
  <cp:revision>9</cp:revision>
  <dcterms:created xsi:type="dcterms:W3CDTF">2017-02-27T16:36:00Z</dcterms:created>
  <dcterms:modified xsi:type="dcterms:W3CDTF">2017-07-08T20:02:21Z</dcterms:modified>
</cp:coreProperties>
</file>