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05BE108-B558-42D7-BE52-0FB1AE920BA3}">
          <p14:sldIdLst>
            <p14:sldId id="256"/>
            <p14:sldId id="272"/>
            <p14:sldId id="258"/>
            <p14:sldId id="259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  <p14:section name="Untitled Section" id="{A1ED4173-5BB4-41AE-B693-FB58CFF202E5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82CA-A137-469F-87FA-6741BD484698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5E48-BF89-4EFD-87A4-27474CEFC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4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82CA-A137-469F-87FA-6741BD484698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5E48-BF89-4EFD-87A4-27474CEFC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5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82CA-A137-469F-87FA-6741BD484698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5E48-BF89-4EFD-87A4-27474CEFC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7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82CA-A137-469F-87FA-6741BD484698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5E48-BF89-4EFD-87A4-27474CEFC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82CA-A137-469F-87FA-6741BD484698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5E48-BF89-4EFD-87A4-27474CEFC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9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82CA-A137-469F-87FA-6741BD484698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5E48-BF89-4EFD-87A4-27474CEFC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63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82CA-A137-469F-87FA-6741BD484698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5E48-BF89-4EFD-87A4-27474CEFC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25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82CA-A137-469F-87FA-6741BD484698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5E48-BF89-4EFD-87A4-27474CEFC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86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82CA-A137-469F-87FA-6741BD484698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5E48-BF89-4EFD-87A4-27474CEFC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4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82CA-A137-469F-87FA-6741BD484698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5E48-BF89-4EFD-87A4-27474CEFC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00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82CA-A137-469F-87FA-6741BD484698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5E48-BF89-4EFD-87A4-27474CEFC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78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82CA-A137-469F-87FA-6741BD484698}" type="datetimeFigureOut">
              <a:rPr lang="en-US" smtClean="0"/>
              <a:t>7/8/2017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75E48-BF89-4EFD-87A4-27474CEFC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14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Accounting Cycle: Step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500" dirty="0">
                <a:solidFill>
                  <a:prstClr val="black">
                    <a:tint val="75000"/>
                  </a:prstClr>
                </a:solidFill>
              </a:rPr>
              <a:t>Professor Eric </a:t>
            </a:r>
            <a:r>
              <a:rPr lang="en-US" sz="2500" dirty="0" err="1">
                <a:solidFill>
                  <a:prstClr val="black">
                    <a:tint val="75000"/>
                  </a:prstClr>
                </a:solidFill>
              </a:rPr>
              <a:t>Carstensen</a:t>
            </a:r>
            <a:endParaRPr lang="en-US" sz="25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endParaRPr lang="en-US" sz="19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en-US" sz="2500" dirty="0" err="1">
                <a:solidFill>
                  <a:prstClr val="black">
                    <a:tint val="75000"/>
                  </a:prstClr>
                </a:solidFill>
              </a:rPr>
              <a:t>MiraCosta</a:t>
            </a:r>
            <a:r>
              <a:rPr lang="en-US" sz="2500" dirty="0">
                <a:solidFill>
                  <a:prstClr val="black">
                    <a:tint val="75000"/>
                  </a:prstClr>
                </a:solidFill>
              </a:rPr>
              <a:t> College</a:t>
            </a:r>
          </a:p>
          <a:p>
            <a:pPr lvl="0"/>
            <a:endParaRPr lang="en-US" sz="18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en-US" sz="1800" dirty="0">
                <a:solidFill>
                  <a:prstClr val="black">
                    <a:tint val="75000"/>
                  </a:prstClr>
                </a:solidFill>
              </a:rPr>
              <a:t>http://www.miracosta.edu/instruction/accounting/index.html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5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osting transaction h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6844" y="1600197"/>
          <a:ext cx="6090312" cy="4525970"/>
        </p:xfrm>
        <a:graphic>
          <a:graphicData uri="http://schemas.openxmlformats.org/drawingml/2006/table">
            <a:tbl>
              <a:tblPr/>
              <a:tblGrid>
                <a:gridCol w="498958"/>
                <a:gridCol w="1003964"/>
                <a:gridCol w="1003964"/>
                <a:gridCol w="571534"/>
                <a:gridCol w="1003964"/>
                <a:gridCol w="1003964"/>
                <a:gridCol w="1003964"/>
              </a:tblGrid>
              <a:tr h="16345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9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h.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wages expense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2,000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94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25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7944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44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44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wages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44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44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44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h.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2,000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a.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35,000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44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b.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4,800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44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c.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3,000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44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d.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44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e.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10,000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44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f.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1,300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44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g.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4,500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44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h.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44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7944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2895600" y="1981200"/>
            <a:ext cx="3286125" cy="2085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477000" y="2209800"/>
            <a:ext cx="828676" cy="3276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70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osting transaction </a:t>
            </a:r>
            <a:r>
              <a:rPr lang="en-US" dirty="0" err="1" smtClean="0"/>
              <a:t>i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377950" y="1718151"/>
          <a:ext cx="6388099" cy="4290060"/>
        </p:xfrm>
        <a:graphic>
          <a:graphicData uri="http://schemas.openxmlformats.org/drawingml/2006/table">
            <a:tbl>
              <a:tblPr/>
              <a:tblGrid>
                <a:gridCol w="523355"/>
                <a:gridCol w="1053053"/>
                <a:gridCol w="1053053"/>
                <a:gridCol w="599479"/>
                <a:gridCol w="1053053"/>
                <a:gridCol w="1053053"/>
                <a:gridCol w="1053053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i.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A/R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  7,900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  7,900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A/R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i.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  7,900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g.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  4,500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i.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  7,900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2819400" y="2133600"/>
            <a:ext cx="3200400" cy="2114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553200" y="2362200"/>
            <a:ext cx="647700" cy="2105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37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osting transaction j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66744" y="1598174"/>
          <a:ext cx="5810512" cy="4530016"/>
        </p:xfrm>
        <a:graphic>
          <a:graphicData uri="http://schemas.openxmlformats.org/drawingml/2006/table">
            <a:tbl>
              <a:tblPr/>
              <a:tblGrid>
                <a:gridCol w="476035"/>
                <a:gridCol w="957840"/>
                <a:gridCol w="957840"/>
                <a:gridCol w="545277"/>
                <a:gridCol w="957840"/>
                <a:gridCol w="957840"/>
                <a:gridCol w="957840"/>
              </a:tblGrid>
              <a:tr h="15594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j.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A/P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3,600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3,600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9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95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A/P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d.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9,200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a.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35,000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j.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3,600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b.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4,800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c.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3,000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d.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e.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10,000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f.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1,300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g.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4,500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h.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j.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3,600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2971801" y="1981200"/>
            <a:ext cx="3124199" cy="2171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400800" y="2133600"/>
            <a:ext cx="876300" cy="3429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298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osting transaction k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66744" y="1598174"/>
          <a:ext cx="5810512" cy="4530016"/>
        </p:xfrm>
        <a:graphic>
          <a:graphicData uri="http://schemas.openxmlformats.org/drawingml/2006/table">
            <a:tbl>
              <a:tblPr/>
              <a:tblGrid>
                <a:gridCol w="476035"/>
                <a:gridCol w="957840"/>
                <a:gridCol w="957840"/>
                <a:gridCol w="545277"/>
                <a:gridCol w="957840"/>
                <a:gridCol w="957840"/>
                <a:gridCol w="957840"/>
              </a:tblGrid>
              <a:tr h="15594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k.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dividends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1,000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1,000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9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95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dividends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k.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1,000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a.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35,000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b.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4,800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c.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3,000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d.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e.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10,000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f.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1,300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g.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4,500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h.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j.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3,600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k.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1,000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2971800" y="1981200"/>
            <a:ext cx="3038476" cy="1905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400800" y="2209800"/>
            <a:ext cx="819150" cy="3581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63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osting transaction l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66744" y="1598174"/>
          <a:ext cx="5810512" cy="4530016"/>
        </p:xfrm>
        <a:graphic>
          <a:graphicData uri="http://schemas.openxmlformats.org/drawingml/2006/table">
            <a:tbl>
              <a:tblPr/>
              <a:tblGrid>
                <a:gridCol w="476035"/>
                <a:gridCol w="957840"/>
                <a:gridCol w="957840"/>
                <a:gridCol w="545277"/>
                <a:gridCol w="957840"/>
                <a:gridCol w="957840"/>
                <a:gridCol w="957840"/>
              </a:tblGrid>
              <a:tr h="15594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l.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4,000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A/R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4,000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0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9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595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A/R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a.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35,000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i.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7,900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b.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4,800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l.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4,000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c.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3,000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d.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e.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10,000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f.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1,300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g.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4,500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h.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2,000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j.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3,600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k.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1,000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l.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4,000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931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2971800" y="1981200"/>
            <a:ext cx="3009900" cy="3810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400800" y="2209800"/>
            <a:ext cx="7239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59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3 -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time, in Step 4, we will total the activity in our t-accounts and use that information to create the Unadjusted Trial Balance.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654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3 - Posting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Posting refers to the process of taking all he various parts of transactions and grouping them together in their proper ledgers.  We’ll be using the t-account form of the ledger.</a:t>
            </a:r>
          </a:p>
          <a:p>
            <a:r>
              <a:rPr lang="en-US" dirty="0" smtClean="0"/>
              <a:t>For example, we take all the journal entry pieces that deal with Cash and put them in the cash ledger, and do the same for every transaction.</a:t>
            </a:r>
          </a:p>
          <a:p>
            <a:r>
              <a:rPr lang="en-US" dirty="0" smtClean="0"/>
              <a:t>We proceed transaction by transaction, in order.</a:t>
            </a:r>
          </a:p>
          <a:p>
            <a:r>
              <a:rPr lang="en-US" dirty="0" smtClean="0"/>
              <a:t>We use the post reference column to let us know what and where we’ve posted the entries.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5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posting transaction a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11226" y="1597631"/>
          <a:ext cx="5321547" cy="4531101"/>
        </p:xfrm>
        <a:graphic>
          <a:graphicData uri="http://schemas.openxmlformats.org/drawingml/2006/table">
            <a:tbl>
              <a:tblPr/>
              <a:tblGrid>
                <a:gridCol w="435976"/>
                <a:gridCol w="877236"/>
                <a:gridCol w="877236"/>
                <a:gridCol w="499391"/>
                <a:gridCol w="877236"/>
                <a:gridCol w="877236"/>
                <a:gridCol w="877236"/>
              </a:tblGrid>
              <a:tr h="14282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a.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35,000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  <a:endParaRPr lang="en-US" sz="8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common stock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35,000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6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43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3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3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common stock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3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33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33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a.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35,000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a.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35,000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33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33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33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33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33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33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33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33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33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33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33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433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3276600" y="1981200"/>
            <a:ext cx="28194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248400" y="2209800"/>
            <a:ext cx="742950" cy="1482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86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osting transaction b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4354" y="1600198"/>
          <a:ext cx="5555292" cy="4525967"/>
        </p:xfrm>
        <a:graphic>
          <a:graphicData uri="http://schemas.openxmlformats.org/drawingml/2006/table">
            <a:tbl>
              <a:tblPr/>
              <a:tblGrid>
                <a:gridCol w="455126"/>
                <a:gridCol w="915768"/>
                <a:gridCol w="915768"/>
                <a:gridCol w="521326"/>
                <a:gridCol w="915768"/>
                <a:gridCol w="915768"/>
                <a:gridCol w="915768"/>
              </a:tblGrid>
              <a:tr h="14909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b.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prepaid insurance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4,800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4,800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08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prepaid insurance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4,800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a.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35,000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b.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4,800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3124200" y="1981200"/>
            <a:ext cx="2819401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317673" y="2047009"/>
            <a:ext cx="609600" cy="1943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977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osting transaction c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94354" y="1600198"/>
          <a:ext cx="5555292" cy="4525967"/>
        </p:xfrm>
        <a:graphic>
          <a:graphicData uri="http://schemas.openxmlformats.org/drawingml/2006/table">
            <a:tbl>
              <a:tblPr/>
              <a:tblGrid>
                <a:gridCol w="455126"/>
                <a:gridCol w="915768"/>
                <a:gridCol w="915768"/>
                <a:gridCol w="521326"/>
                <a:gridCol w="915768"/>
                <a:gridCol w="915768"/>
                <a:gridCol w="915768"/>
              </a:tblGrid>
              <a:tr h="14909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c.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rent expense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3,000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3,000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08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rent expense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3,000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a.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35,000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b.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4,800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3,000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H="1">
            <a:off x="3200401" y="2057400"/>
            <a:ext cx="2743199" cy="1781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>
            <a:off x="6324600" y="2209800"/>
            <a:ext cx="685800" cy="2019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42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posting transaction d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75613" y="1600200"/>
          <a:ext cx="5792774" cy="4525962"/>
        </p:xfrm>
        <a:graphic>
          <a:graphicData uri="http://schemas.openxmlformats.org/drawingml/2006/table">
            <a:tbl>
              <a:tblPr/>
              <a:tblGrid>
                <a:gridCol w="474582"/>
                <a:gridCol w="954916"/>
                <a:gridCol w="954916"/>
                <a:gridCol w="543612"/>
                <a:gridCol w="954916"/>
                <a:gridCol w="954916"/>
                <a:gridCol w="954916"/>
              </a:tblGrid>
              <a:tr h="15547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d.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furniture</a:t>
                      </a:r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14,200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A/P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9,200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3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33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7296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296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furniture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296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296"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296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d.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14,200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a.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effectLst/>
                          <a:latin typeface="Tahoma"/>
                        </a:rPr>
                        <a:t>     35,000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296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b.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4,800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296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c.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3,000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296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d.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296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296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296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A/P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296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296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296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d.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       9,200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296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296"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048000" y="1981200"/>
            <a:ext cx="2743200" cy="1809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3962400" y="2057400"/>
            <a:ext cx="2819400" cy="3467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443663" y="2362200"/>
            <a:ext cx="719137" cy="19353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67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osting transaction 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7950" y="1603851"/>
          <a:ext cx="6388099" cy="4518660"/>
        </p:xfrm>
        <a:graphic>
          <a:graphicData uri="http://schemas.openxmlformats.org/drawingml/2006/table">
            <a:tbl>
              <a:tblPr/>
              <a:tblGrid>
                <a:gridCol w="523355"/>
                <a:gridCol w="1053053"/>
                <a:gridCol w="1053053"/>
                <a:gridCol w="599479"/>
                <a:gridCol w="1053053"/>
                <a:gridCol w="1053053"/>
                <a:gridCol w="1053053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e.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cash</a:t>
                      </a:r>
                      <a:endParaRPr lang="en-US" sz="10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10,000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notes payable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10,000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notes payable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a.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35,000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e.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10,000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b.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  4,800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c.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  3,000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d.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  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e.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     10,000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2743200" y="1979612"/>
            <a:ext cx="3181350" cy="3038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553200" y="2286000"/>
            <a:ext cx="733425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9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osting transaction f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147883"/>
              </p:ext>
            </p:extLst>
          </p:nvPr>
        </p:nvGraphicFramePr>
        <p:xfrm>
          <a:off x="1794354" y="1600198"/>
          <a:ext cx="5555292" cy="4525967"/>
        </p:xfrm>
        <a:graphic>
          <a:graphicData uri="http://schemas.openxmlformats.org/drawingml/2006/table">
            <a:tbl>
              <a:tblPr/>
              <a:tblGrid>
                <a:gridCol w="455126"/>
                <a:gridCol w="915768"/>
                <a:gridCol w="915768"/>
                <a:gridCol w="521326"/>
                <a:gridCol w="915768"/>
                <a:gridCol w="915768"/>
                <a:gridCol w="915768"/>
              </a:tblGrid>
              <a:tr h="14909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f.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effectLst/>
                          <a:latin typeface="Tahoma"/>
                        </a:rPr>
                        <a:t>supplies</a:t>
                      </a:r>
                      <a:endParaRPr lang="en-US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1,300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1,300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08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supplies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f.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1,300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a.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35,000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b.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4,800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3,000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d.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e.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10,000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f.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1,300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2971801" y="1981200"/>
            <a:ext cx="2819399" cy="1781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324601" y="2133600"/>
            <a:ext cx="733424" cy="2676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318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osting transaction g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94354" y="1600198"/>
          <a:ext cx="5555292" cy="4525967"/>
        </p:xfrm>
        <a:graphic>
          <a:graphicData uri="http://schemas.openxmlformats.org/drawingml/2006/table">
            <a:tbl>
              <a:tblPr/>
              <a:tblGrid>
                <a:gridCol w="455126"/>
                <a:gridCol w="915768"/>
                <a:gridCol w="915768"/>
                <a:gridCol w="521326"/>
                <a:gridCol w="915768"/>
                <a:gridCol w="915768"/>
                <a:gridCol w="915768"/>
              </a:tblGrid>
              <a:tr h="14909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g.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4,500 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  <a:endParaRPr lang="en-US" sz="9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4,500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4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08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cash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a.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35,000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g.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4,500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b.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4,800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c.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3,000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d.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5,000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e.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10,000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f.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1,300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g.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       4,500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798"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effectLst/>
                        <a:latin typeface="Tahoma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2971801" y="1981200"/>
            <a:ext cx="2895599" cy="3105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248401" y="2209800"/>
            <a:ext cx="733424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6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638</Words>
  <Application>Microsoft Office PowerPoint</Application>
  <PresentationFormat>On-screen Show (4:3)</PresentationFormat>
  <Paragraphs>910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Accounting Cycle: Step 3</vt:lpstr>
      <vt:lpstr>Step 3 - Posting</vt:lpstr>
      <vt:lpstr>posting transaction a</vt:lpstr>
      <vt:lpstr>posting transaction b</vt:lpstr>
      <vt:lpstr>posting transaction c</vt:lpstr>
      <vt:lpstr>posting transaction d</vt:lpstr>
      <vt:lpstr>posting transaction e</vt:lpstr>
      <vt:lpstr>posting transaction f</vt:lpstr>
      <vt:lpstr>posting transaction g</vt:lpstr>
      <vt:lpstr>posting transaction h</vt:lpstr>
      <vt:lpstr>posting transaction i</vt:lpstr>
      <vt:lpstr>posting transaction j</vt:lpstr>
      <vt:lpstr>posting transaction k</vt:lpstr>
      <vt:lpstr>posting transaction l</vt:lpstr>
      <vt:lpstr>Step 3 - 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Accounting Cycle: Step 3</dc:title>
  <dc:creator>ERIC</dc:creator>
  <cp:lastModifiedBy>ERIC</cp:lastModifiedBy>
  <cp:revision>15</cp:revision>
  <dcterms:created xsi:type="dcterms:W3CDTF">2017-02-17T23:31:43Z</dcterms:created>
  <dcterms:modified xsi:type="dcterms:W3CDTF">2017-07-08T18:54:42Z</dcterms:modified>
</cp:coreProperties>
</file>