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8" r:id="rId5"/>
    <p:sldId id="257" r:id="rId6"/>
    <p:sldId id="262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AB5F-A688-48FF-A061-C1E698E46B6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07A8-EEAB-4901-AF02-AE1605CE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1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AB5F-A688-48FF-A061-C1E698E46B6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07A8-EEAB-4901-AF02-AE1605CE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6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AB5F-A688-48FF-A061-C1E698E46B6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07A8-EEAB-4901-AF02-AE1605CE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1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AB5F-A688-48FF-A061-C1E698E46B6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07A8-EEAB-4901-AF02-AE1605CE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AB5F-A688-48FF-A061-C1E698E46B6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07A8-EEAB-4901-AF02-AE1605CE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4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AB5F-A688-48FF-A061-C1E698E46B6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07A8-EEAB-4901-AF02-AE1605CE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4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AB5F-A688-48FF-A061-C1E698E46B6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07A8-EEAB-4901-AF02-AE1605CE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3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AB5F-A688-48FF-A061-C1E698E46B6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07A8-EEAB-4901-AF02-AE1605CE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1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AB5F-A688-48FF-A061-C1E698E46B6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07A8-EEAB-4901-AF02-AE1605CE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AB5F-A688-48FF-A061-C1E698E46B6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07A8-EEAB-4901-AF02-AE1605CE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7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AB5F-A688-48FF-A061-C1E698E46B6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07A8-EEAB-4901-AF02-AE1605CE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AAB5F-A688-48FF-A061-C1E698E46B6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107A8-EEAB-4901-AF02-AE1605CE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7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Accounting Cycle:  Step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700" dirty="0">
                <a:solidFill>
                  <a:prstClr val="black">
                    <a:tint val="75000"/>
                  </a:prstClr>
                </a:solidFill>
              </a:rPr>
              <a:t>Professor Eric </a:t>
            </a:r>
            <a:r>
              <a:rPr lang="en-US" sz="2700" dirty="0" err="1">
                <a:solidFill>
                  <a:prstClr val="black">
                    <a:tint val="75000"/>
                  </a:prstClr>
                </a:solidFill>
              </a:rPr>
              <a:t>Carstensen</a:t>
            </a:r>
            <a:endParaRPr lang="en-US" sz="27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US" sz="2700" dirty="0" err="1">
                <a:solidFill>
                  <a:prstClr val="black">
                    <a:tint val="75000"/>
                  </a:prstClr>
                </a:solidFill>
              </a:rPr>
              <a:t>MiraCosta</a:t>
            </a:r>
            <a:r>
              <a:rPr lang="en-US" sz="2700" dirty="0">
                <a:solidFill>
                  <a:prstClr val="black">
                    <a:tint val="75000"/>
                  </a:prstClr>
                </a:solidFill>
              </a:rPr>
              <a:t> College</a:t>
            </a:r>
          </a:p>
          <a:p>
            <a:pPr lvl="0"/>
            <a:endParaRPr lang="en-US" sz="19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US" sz="1900" dirty="0">
                <a:solidFill>
                  <a:prstClr val="black">
                    <a:tint val="75000"/>
                  </a:prstClr>
                </a:solidFill>
              </a:rPr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19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 </a:t>
            </a:r>
            <a:r>
              <a:rPr lang="en-US" dirty="0"/>
              <a:t>office supplies = $</a:t>
            </a:r>
            <a:r>
              <a:rPr lang="en-US" dirty="0" smtClean="0"/>
              <a:t>1,300</a:t>
            </a:r>
            <a:endParaRPr lang="en-US" dirty="0"/>
          </a:p>
          <a:p>
            <a:r>
              <a:rPr lang="en-US" dirty="0" smtClean="0"/>
              <a:t>There is a 1,300 </a:t>
            </a:r>
            <a:r>
              <a:rPr lang="en-US" b="1" dirty="0" smtClean="0"/>
              <a:t>increase</a:t>
            </a:r>
            <a:r>
              <a:rPr lang="en-US" dirty="0" smtClean="0"/>
              <a:t> in the asset </a:t>
            </a:r>
            <a:r>
              <a:rPr lang="en-US" b="1" dirty="0" smtClean="0"/>
              <a:t>supplies</a:t>
            </a:r>
            <a:r>
              <a:rPr lang="en-US" dirty="0" smtClean="0"/>
              <a:t> and a 1,300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debit supplies		1,300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cash				1,300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267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receive payment for services = $</a:t>
            </a:r>
            <a:r>
              <a:rPr lang="en-US" dirty="0" smtClean="0"/>
              <a:t>4,500</a:t>
            </a:r>
            <a:endParaRPr lang="en-US" dirty="0"/>
          </a:p>
          <a:p>
            <a:r>
              <a:rPr lang="en-US" dirty="0" smtClean="0"/>
              <a:t>There is a 4,500 </a:t>
            </a:r>
            <a:r>
              <a:rPr lang="en-US" b="1" dirty="0" smtClean="0"/>
              <a:t>increase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r>
              <a:rPr lang="en-US" dirty="0" smtClean="0"/>
              <a:t> and a 4,500 </a:t>
            </a:r>
            <a:r>
              <a:rPr lang="en-US" b="1" dirty="0" smtClean="0"/>
              <a:t>increase</a:t>
            </a:r>
            <a:r>
              <a:rPr lang="en-US" dirty="0" smtClean="0"/>
              <a:t> in </a:t>
            </a:r>
            <a:r>
              <a:rPr lang="en-US" b="1" dirty="0" smtClean="0"/>
              <a:t>revenues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debit cash				4,500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revenue			4,500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692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</a:t>
            </a:r>
            <a:r>
              <a:rPr lang="en-US" dirty="0"/>
              <a:t>assistant = $2,000 for 10 days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There is a 2,000 </a:t>
            </a:r>
            <a:r>
              <a:rPr lang="en-US" b="1" dirty="0" smtClean="0"/>
              <a:t>increase</a:t>
            </a:r>
            <a:r>
              <a:rPr lang="en-US" dirty="0" smtClean="0"/>
              <a:t> in </a:t>
            </a:r>
            <a:r>
              <a:rPr lang="en-US" b="1" dirty="0" smtClean="0"/>
              <a:t>wages expense </a:t>
            </a:r>
            <a:r>
              <a:rPr lang="en-US" dirty="0" smtClean="0"/>
              <a:t>and a 2,000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debit wages expense		</a:t>
            </a:r>
            <a:r>
              <a:rPr lang="en-US" i="1" dirty="0"/>
              <a:t>2</a:t>
            </a:r>
            <a:r>
              <a:rPr lang="en-US" i="1" dirty="0" smtClean="0"/>
              <a:t>,000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cash				</a:t>
            </a:r>
            <a:r>
              <a:rPr lang="en-US" i="1" dirty="0"/>
              <a:t>2</a:t>
            </a:r>
            <a:r>
              <a:rPr lang="en-US" i="1" dirty="0" smtClean="0"/>
              <a:t>,000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36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</a:t>
            </a:r>
            <a:r>
              <a:rPr lang="en-US" b="1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Earn </a:t>
            </a:r>
            <a:r>
              <a:rPr lang="en-US" dirty="0"/>
              <a:t>$7,900 to be paid in 30 days</a:t>
            </a:r>
          </a:p>
          <a:p>
            <a:r>
              <a:rPr lang="en-US" dirty="0" smtClean="0"/>
              <a:t>There is a 7,900 </a:t>
            </a:r>
            <a:r>
              <a:rPr lang="en-US" b="1" dirty="0" smtClean="0"/>
              <a:t>increase </a:t>
            </a:r>
            <a:r>
              <a:rPr lang="en-US" dirty="0" smtClean="0"/>
              <a:t>in the asset </a:t>
            </a:r>
            <a:r>
              <a:rPr lang="en-US" b="1" dirty="0" smtClean="0"/>
              <a:t>A/R</a:t>
            </a:r>
            <a:r>
              <a:rPr lang="en-US" dirty="0" smtClean="0"/>
              <a:t>  and a 7,900 </a:t>
            </a:r>
            <a:r>
              <a:rPr lang="en-US" b="1" dirty="0" smtClean="0"/>
              <a:t>increase</a:t>
            </a:r>
            <a:r>
              <a:rPr lang="en-US" dirty="0" smtClean="0"/>
              <a:t> in </a:t>
            </a:r>
            <a:r>
              <a:rPr lang="en-US" b="1" dirty="0" smtClean="0"/>
              <a:t>revenues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debit A/R				7,900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revenue			7,900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286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j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/>
              <a:t>partial payment on A/P = $3,600</a:t>
            </a:r>
          </a:p>
          <a:p>
            <a:r>
              <a:rPr lang="en-US" dirty="0" smtClean="0"/>
              <a:t>There is a 3,600 </a:t>
            </a:r>
            <a:r>
              <a:rPr lang="en-US" b="1" dirty="0" smtClean="0"/>
              <a:t>decrease</a:t>
            </a:r>
            <a:r>
              <a:rPr lang="en-US" dirty="0" smtClean="0"/>
              <a:t> in the liability </a:t>
            </a:r>
            <a:r>
              <a:rPr lang="en-US" b="1" dirty="0" smtClean="0"/>
              <a:t>A/P</a:t>
            </a:r>
            <a:r>
              <a:rPr lang="en-US" dirty="0" smtClean="0"/>
              <a:t> and a 3,600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debit A/P				3,600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cash				3,600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263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dividends </a:t>
            </a:r>
            <a:r>
              <a:rPr lang="en-US" dirty="0"/>
              <a:t>= </a:t>
            </a:r>
            <a:r>
              <a:rPr lang="en-US" dirty="0" smtClean="0"/>
              <a:t>$1,000</a:t>
            </a:r>
            <a:endParaRPr lang="en-US" dirty="0"/>
          </a:p>
          <a:p>
            <a:r>
              <a:rPr lang="en-US" dirty="0" smtClean="0"/>
              <a:t>There is a 1,000 </a:t>
            </a:r>
            <a:r>
              <a:rPr lang="en-US" b="1" dirty="0" smtClean="0"/>
              <a:t>increase</a:t>
            </a:r>
            <a:r>
              <a:rPr lang="en-US" dirty="0" smtClean="0"/>
              <a:t> in the contra equity account </a:t>
            </a:r>
            <a:r>
              <a:rPr lang="en-US" b="1" dirty="0" smtClean="0"/>
              <a:t>dividends</a:t>
            </a:r>
            <a:r>
              <a:rPr lang="en-US" dirty="0" smtClean="0"/>
              <a:t> and a 1,000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debit dividends			1,000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cash				1,000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318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Receive partial payment on A/R = $</a:t>
            </a:r>
            <a:r>
              <a:rPr lang="en-US" dirty="0" smtClean="0"/>
              <a:t>4,000</a:t>
            </a:r>
            <a:endParaRPr lang="en-US" dirty="0"/>
          </a:p>
          <a:p>
            <a:r>
              <a:rPr lang="en-US" dirty="0" smtClean="0"/>
              <a:t>There is a 4,000 </a:t>
            </a:r>
            <a:r>
              <a:rPr lang="en-US" b="1" dirty="0" smtClean="0"/>
              <a:t>increase</a:t>
            </a:r>
            <a:r>
              <a:rPr lang="en-US" dirty="0" smtClean="0"/>
              <a:t> in the asset account </a:t>
            </a:r>
            <a:r>
              <a:rPr lang="en-US" b="1" dirty="0" smtClean="0"/>
              <a:t>cash</a:t>
            </a:r>
            <a:r>
              <a:rPr lang="en-US" dirty="0" smtClean="0"/>
              <a:t> and a 4,000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A/R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debit cash				</a:t>
            </a:r>
            <a:r>
              <a:rPr lang="en-US" i="1" dirty="0"/>
              <a:t>4</a:t>
            </a:r>
            <a:r>
              <a:rPr lang="en-US" i="1" dirty="0" smtClean="0"/>
              <a:t>,000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A/R				4,000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220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Journal</a:t>
            </a:r>
            <a:endParaRPr lang="en-US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566863"/>
            <a:ext cx="893445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086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2 -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journal entries have been prepared and entered into the journal.</a:t>
            </a:r>
          </a:p>
          <a:p>
            <a:endParaRPr lang="en-US" dirty="0"/>
          </a:p>
          <a:p>
            <a:r>
              <a:rPr lang="en-US" dirty="0" smtClean="0"/>
              <a:t>Next time, we’ll cover </a:t>
            </a:r>
            <a:r>
              <a:rPr lang="en-US" b="1" dirty="0" smtClean="0"/>
              <a:t>Step 3</a:t>
            </a:r>
            <a:r>
              <a:rPr lang="en-US" dirty="0" smtClean="0"/>
              <a:t> which is called </a:t>
            </a:r>
            <a:r>
              <a:rPr lang="en-US" b="1" dirty="0" smtClean="0"/>
              <a:t>Posting</a:t>
            </a:r>
            <a:r>
              <a:rPr lang="en-US" dirty="0" smtClean="0"/>
              <a:t>.  We take the various pieces of the journal entries and post them into their respective ledgers.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0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Prepare Journal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Journal Entry Rule #1:  </a:t>
            </a:r>
            <a:r>
              <a:rPr lang="en-US" dirty="0" smtClean="0"/>
              <a:t>Each transaction </a:t>
            </a:r>
            <a:r>
              <a:rPr lang="en-US" b="1" dirty="0" smtClean="0"/>
              <a:t>MUST</a:t>
            </a:r>
            <a:r>
              <a:rPr lang="en-US" dirty="0" smtClean="0"/>
              <a:t> affect </a:t>
            </a:r>
            <a:r>
              <a:rPr lang="en-US" i="1" dirty="0" smtClean="0"/>
              <a:t>at least two </a:t>
            </a:r>
            <a:r>
              <a:rPr lang="en-US" dirty="0" smtClean="0"/>
              <a:t>accounts (basis of double-entry accounting)</a:t>
            </a:r>
          </a:p>
          <a:p>
            <a:endParaRPr lang="en-US" dirty="0"/>
          </a:p>
          <a:p>
            <a:r>
              <a:rPr lang="en-US" u="sng" dirty="0" smtClean="0"/>
              <a:t>Journal Entry Rule #2:  </a:t>
            </a:r>
            <a:r>
              <a:rPr lang="en-US" dirty="0" smtClean="0"/>
              <a:t>Total Debits </a:t>
            </a:r>
            <a:r>
              <a:rPr lang="en-US" b="1" dirty="0" smtClean="0"/>
              <a:t>MUST</a:t>
            </a:r>
            <a:r>
              <a:rPr lang="en-US" dirty="0" smtClean="0"/>
              <a:t> equal Total Credits (see next page for Debit and Credit rules)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1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Debit and Credit Rules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296407"/>
              </p:ext>
            </p:extLst>
          </p:nvPr>
        </p:nvGraphicFramePr>
        <p:xfrm>
          <a:off x="685802" y="1219185"/>
          <a:ext cx="7848597" cy="5257814"/>
        </p:xfrm>
        <a:graphic>
          <a:graphicData uri="http://schemas.openxmlformats.org/drawingml/2006/table">
            <a:tbl>
              <a:tblPr/>
              <a:tblGrid>
                <a:gridCol w="1135981"/>
                <a:gridCol w="1135981"/>
                <a:gridCol w="371776"/>
                <a:gridCol w="1135981"/>
                <a:gridCol w="1135981"/>
                <a:gridCol w="660935"/>
                <a:gridCol w="1135981"/>
                <a:gridCol w="1135981"/>
              </a:tblGrid>
              <a:tr h="2833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Owners'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68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4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increases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decreases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decreases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increases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decreases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increases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normal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normal balance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normal balance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3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Distributions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68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4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decreases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increases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increases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decreases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increases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decreases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normal balance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normal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normal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78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Transactions from Step 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92350" y="1610836"/>
          <a:ext cx="4559300" cy="4504690"/>
        </p:xfrm>
        <a:graphic>
          <a:graphicData uri="http://schemas.openxmlformats.org/drawingml/2006/table">
            <a:tbl>
              <a:tblPr/>
              <a:tblGrid>
                <a:gridCol w="333143"/>
                <a:gridCol w="4226157"/>
              </a:tblGrid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 $35,000 cash in exchange for stock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insurance policy for $4,800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 first month's rent = $3,000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equipment for $2,000 down payment with balance ($5,200) due in 60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borrow $10,000 on note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office supplies = $1,300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 payment for services = $4,500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 assistant = $2,000 for 10 days work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earn $7,900 to be paid in 30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make partial payment on A/P = $3,600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 dividends = $1,000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 partial payment on A/R = $4,000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2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 invests $35,000 in exchange for common stock</a:t>
            </a:r>
          </a:p>
          <a:p>
            <a:r>
              <a:rPr lang="en-US" dirty="0" smtClean="0"/>
              <a:t>There is a 35,000 </a:t>
            </a:r>
            <a:r>
              <a:rPr lang="en-US" b="1" dirty="0" smtClean="0"/>
              <a:t>increase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r>
              <a:rPr lang="en-US" dirty="0" smtClean="0"/>
              <a:t> and a 35,000 </a:t>
            </a:r>
            <a:r>
              <a:rPr lang="en-US" b="1" dirty="0" smtClean="0"/>
              <a:t>increase</a:t>
            </a:r>
            <a:r>
              <a:rPr lang="en-US" dirty="0" smtClean="0"/>
              <a:t> in the owners’ equity account </a:t>
            </a:r>
            <a:r>
              <a:rPr lang="en-US" b="1" dirty="0" smtClean="0"/>
              <a:t>common stock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debit cash			35,000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stock		35,000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4609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 insurance policy for $4,800</a:t>
            </a:r>
          </a:p>
          <a:p>
            <a:r>
              <a:rPr lang="en-US" dirty="0" smtClean="0"/>
              <a:t>There is a 4,800 </a:t>
            </a:r>
            <a:r>
              <a:rPr lang="en-US" b="1" dirty="0" smtClean="0"/>
              <a:t>increase</a:t>
            </a:r>
            <a:r>
              <a:rPr lang="en-US" dirty="0" smtClean="0"/>
              <a:t> in the asset </a:t>
            </a:r>
            <a:r>
              <a:rPr lang="en-US" b="1" dirty="0" smtClean="0"/>
              <a:t>prepaid insurance</a:t>
            </a:r>
            <a:r>
              <a:rPr lang="en-US" dirty="0" smtClean="0"/>
              <a:t> and a 4,800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debit prepaid insurance	4,800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cash				4,800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462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first month’s rent = $3,000</a:t>
            </a:r>
          </a:p>
          <a:p>
            <a:r>
              <a:rPr lang="en-US" dirty="0" smtClean="0"/>
              <a:t>There is a 4,800 </a:t>
            </a:r>
            <a:r>
              <a:rPr lang="en-US" b="1" dirty="0" smtClean="0"/>
              <a:t>increase</a:t>
            </a:r>
            <a:r>
              <a:rPr lang="en-US" dirty="0" smtClean="0"/>
              <a:t> in </a:t>
            </a:r>
            <a:r>
              <a:rPr lang="en-US" b="1" dirty="0" smtClean="0"/>
              <a:t>rent expense </a:t>
            </a:r>
            <a:r>
              <a:rPr lang="en-US" dirty="0" smtClean="0"/>
              <a:t>and a 3,000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debit rent expense		3,000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cash				3,000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058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Purchase </a:t>
            </a:r>
            <a:r>
              <a:rPr lang="en-US" dirty="0"/>
              <a:t>office furniture = $2,000 down payment + balance </a:t>
            </a:r>
            <a:r>
              <a:rPr lang="en-US" dirty="0" smtClean="0"/>
              <a:t>($5,200</a:t>
            </a:r>
            <a:r>
              <a:rPr lang="en-US" dirty="0"/>
              <a:t>) due in 60 days</a:t>
            </a:r>
          </a:p>
          <a:p>
            <a:r>
              <a:rPr lang="en-US" dirty="0" smtClean="0"/>
              <a:t>There is a 7,200 </a:t>
            </a:r>
            <a:r>
              <a:rPr lang="en-US" b="1" dirty="0" smtClean="0"/>
              <a:t>increase</a:t>
            </a:r>
            <a:r>
              <a:rPr lang="en-US" dirty="0" smtClean="0"/>
              <a:t> in the asset </a:t>
            </a:r>
            <a:r>
              <a:rPr lang="en-US" b="1" dirty="0" smtClean="0"/>
              <a:t>office furniture</a:t>
            </a:r>
            <a:r>
              <a:rPr lang="en-US" dirty="0" smtClean="0"/>
              <a:t>, a 5,200 </a:t>
            </a:r>
            <a:r>
              <a:rPr lang="en-US" b="1" dirty="0" smtClean="0"/>
              <a:t>increase</a:t>
            </a:r>
            <a:r>
              <a:rPr lang="en-US" dirty="0" smtClean="0"/>
              <a:t> in the liability A/P and a 2,000 decrease in the asset </a:t>
            </a:r>
            <a:r>
              <a:rPr lang="en-US" b="1" dirty="0" smtClean="0"/>
              <a:t>cash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debit office furniture		7,200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cash				</a:t>
            </a:r>
            <a:r>
              <a:rPr lang="en-US" i="1" dirty="0"/>
              <a:t>2</a:t>
            </a:r>
            <a:r>
              <a:rPr lang="en-US" i="1" dirty="0" smtClean="0"/>
              <a:t>,000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A/P				5,200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9368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borrow </a:t>
            </a:r>
            <a:r>
              <a:rPr lang="en-US" dirty="0"/>
              <a:t>$10,000 on note </a:t>
            </a:r>
            <a:r>
              <a:rPr lang="en-US" dirty="0" smtClean="0"/>
              <a:t>payable</a:t>
            </a:r>
            <a:endParaRPr lang="en-US" dirty="0"/>
          </a:p>
          <a:p>
            <a:r>
              <a:rPr lang="en-US" dirty="0" smtClean="0"/>
              <a:t>There is a 10,000 </a:t>
            </a:r>
            <a:r>
              <a:rPr lang="en-US" b="1" dirty="0" smtClean="0"/>
              <a:t>increase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r>
              <a:rPr lang="en-US" dirty="0" smtClean="0"/>
              <a:t> and a 10,000 </a:t>
            </a:r>
            <a:r>
              <a:rPr lang="en-US" b="1" dirty="0" smtClean="0"/>
              <a:t>increase</a:t>
            </a:r>
            <a:r>
              <a:rPr lang="en-US" dirty="0" smtClean="0"/>
              <a:t> in the liability </a:t>
            </a:r>
            <a:r>
              <a:rPr lang="en-US" b="1" dirty="0" smtClean="0"/>
              <a:t>notes payable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debit cash				10,000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credit notes payable		10,000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2439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641</Words>
  <Application>Microsoft Office PowerPoint</Application>
  <PresentationFormat>On-screen Show (4:3)</PresentationFormat>
  <Paragraphs>198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Accounting Cycle:  Step 2</vt:lpstr>
      <vt:lpstr>Step 2: Prepare Journal Entries</vt:lpstr>
      <vt:lpstr>Debit and Credit Rules</vt:lpstr>
      <vt:lpstr>Transactions from Step 1</vt:lpstr>
      <vt:lpstr>transaction a</vt:lpstr>
      <vt:lpstr>transaction b</vt:lpstr>
      <vt:lpstr>transaction c</vt:lpstr>
      <vt:lpstr>transaction d</vt:lpstr>
      <vt:lpstr>transaction e</vt:lpstr>
      <vt:lpstr>transaction f</vt:lpstr>
      <vt:lpstr>transaction g</vt:lpstr>
      <vt:lpstr>transaction h</vt:lpstr>
      <vt:lpstr>transaction i</vt:lpstr>
      <vt:lpstr>transaction j</vt:lpstr>
      <vt:lpstr>transaction k</vt:lpstr>
      <vt:lpstr>transaction l</vt:lpstr>
      <vt:lpstr>Partial Journal</vt:lpstr>
      <vt:lpstr>Step 2 - 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</cp:lastModifiedBy>
  <cp:revision>17</cp:revision>
  <dcterms:created xsi:type="dcterms:W3CDTF">2017-02-17T18:43:01Z</dcterms:created>
  <dcterms:modified xsi:type="dcterms:W3CDTF">2017-02-17T23:18:22Z</dcterms:modified>
</cp:coreProperties>
</file>