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81" r:id="rId5"/>
    <p:sldId id="265" r:id="rId6"/>
    <p:sldId id="266" r:id="rId7"/>
    <p:sldId id="279" r:id="rId8"/>
    <p:sldId id="280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61" r:id="rId20"/>
    <p:sldId id="262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E0C2-B94C-4357-9C3D-81581ADEBF2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3B6C-99BC-47C0-9BE0-6EEB8569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2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E0C2-B94C-4357-9C3D-81581ADEBF2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3B6C-99BC-47C0-9BE0-6EEB8569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1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E0C2-B94C-4357-9C3D-81581ADEBF2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3B6C-99BC-47C0-9BE0-6EEB8569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2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E0C2-B94C-4357-9C3D-81581ADEBF2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3B6C-99BC-47C0-9BE0-6EEB8569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6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E0C2-B94C-4357-9C3D-81581ADEBF2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3B6C-99BC-47C0-9BE0-6EEB8569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E0C2-B94C-4357-9C3D-81581ADEBF2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3B6C-99BC-47C0-9BE0-6EEB8569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4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E0C2-B94C-4357-9C3D-81581ADEBF2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3B6C-99BC-47C0-9BE0-6EEB8569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7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E0C2-B94C-4357-9C3D-81581ADEBF2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3B6C-99BC-47C0-9BE0-6EEB8569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E0C2-B94C-4357-9C3D-81581ADEBF2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3B6C-99BC-47C0-9BE0-6EEB8569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74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E0C2-B94C-4357-9C3D-81581ADEBF2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3B6C-99BC-47C0-9BE0-6EEB8569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73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E0C2-B94C-4357-9C3D-81581ADEBF2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3B6C-99BC-47C0-9BE0-6EEB8569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8E0C2-B94C-4357-9C3D-81581ADEBF2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23B6C-99BC-47C0-9BE0-6EEB8569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3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/>
          <a:lstStyle/>
          <a:p>
            <a:r>
              <a:rPr lang="en-US" b="1" dirty="0" smtClean="0"/>
              <a:t>The Accounting Cycle – Step 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543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Professor Eric </a:t>
            </a:r>
            <a:r>
              <a:rPr lang="en-US" dirty="0" err="1" smtClean="0"/>
              <a:t>Carstensen</a:t>
            </a:r>
            <a:endParaRPr lang="en-US" dirty="0" smtClean="0"/>
          </a:p>
          <a:p>
            <a:endParaRPr lang="en-US" sz="2300" dirty="0" smtClean="0"/>
          </a:p>
          <a:p>
            <a:r>
              <a:rPr lang="en-US" dirty="0" err="1" smtClean="0"/>
              <a:t>MiraCosta</a:t>
            </a:r>
            <a:r>
              <a:rPr lang="en-US" dirty="0" smtClean="0"/>
              <a:t> College</a:t>
            </a:r>
          </a:p>
          <a:p>
            <a:endParaRPr lang="en-US" sz="2200" dirty="0" smtClean="0"/>
          </a:p>
          <a:p>
            <a:r>
              <a:rPr lang="en-US" sz="2200" dirty="0" smtClean="0"/>
              <a:t>http://www.miracosta.edu/instruction/accounting/index.html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84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Purchase </a:t>
            </a:r>
            <a:r>
              <a:rPr lang="en-US" dirty="0"/>
              <a:t>office furniture = $2,000 down payment + balance </a:t>
            </a:r>
            <a:r>
              <a:rPr lang="en-US" dirty="0" smtClean="0"/>
              <a:t>($5,200</a:t>
            </a:r>
            <a:r>
              <a:rPr lang="en-US" dirty="0"/>
              <a:t>) due in 60 </a:t>
            </a:r>
            <a:r>
              <a:rPr lang="en-US" dirty="0" smtClean="0"/>
              <a:t>days</a:t>
            </a:r>
          </a:p>
          <a:p>
            <a:r>
              <a:rPr lang="en-US" dirty="0" smtClean="0"/>
              <a:t>Three accounts involved</a:t>
            </a:r>
            <a:endParaRPr lang="en-US" dirty="0"/>
          </a:p>
          <a:p>
            <a:r>
              <a:rPr lang="en-US" dirty="0" smtClean="0"/>
              <a:t>There is a 7,200 </a:t>
            </a:r>
            <a:r>
              <a:rPr lang="en-US" b="1" dirty="0" smtClean="0"/>
              <a:t>increase</a:t>
            </a:r>
            <a:r>
              <a:rPr lang="en-US" dirty="0" smtClean="0"/>
              <a:t> in the asset </a:t>
            </a:r>
            <a:r>
              <a:rPr lang="en-US" b="1" dirty="0" smtClean="0"/>
              <a:t>office furniture</a:t>
            </a:r>
            <a:r>
              <a:rPr lang="en-US" dirty="0" smtClean="0"/>
              <a:t>, a 5,200 </a:t>
            </a:r>
            <a:r>
              <a:rPr lang="en-US" b="1" dirty="0" smtClean="0"/>
              <a:t>increase</a:t>
            </a:r>
            <a:r>
              <a:rPr lang="en-US" dirty="0" smtClean="0"/>
              <a:t> in the liability A/P and a 2,000 decrease in the asset </a:t>
            </a:r>
            <a:r>
              <a:rPr lang="en-US" b="1" dirty="0" smtClean="0"/>
              <a:t>cash</a:t>
            </a:r>
            <a:endParaRPr lang="en-US" dirty="0"/>
          </a:p>
          <a:p>
            <a:r>
              <a:rPr lang="en-US" dirty="0" smtClean="0"/>
              <a:t>Net increase to Assets is 5,200 and increase of 5,200 to Liabilities &amp; Equity side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3859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borrow </a:t>
            </a:r>
            <a:r>
              <a:rPr lang="en-US" dirty="0"/>
              <a:t>$10,000 on note </a:t>
            </a:r>
            <a:r>
              <a:rPr lang="en-US" dirty="0" smtClean="0"/>
              <a:t>payable</a:t>
            </a:r>
          </a:p>
          <a:p>
            <a:r>
              <a:rPr lang="en-US" dirty="0" smtClean="0"/>
              <a:t>Two accounts involved</a:t>
            </a:r>
            <a:endParaRPr lang="en-US" dirty="0"/>
          </a:p>
          <a:p>
            <a:r>
              <a:rPr lang="en-US" dirty="0" smtClean="0"/>
              <a:t>There is a 10,000 </a:t>
            </a:r>
            <a:r>
              <a:rPr lang="en-US" b="1" dirty="0" smtClean="0"/>
              <a:t>increase</a:t>
            </a:r>
            <a:r>
              <a:rPr lang="en-US" dirty="0" smtClean="0"/>
              <a:t> in the asset </a:t>
            </a:r>
            <a:r>
              <a:rPr lang="en-US" b="1" dirty="0" smtClean="0"/>
              <a:t>cash</a:t>
            </a:r>
            <a:r>
              <a:rPr lang="en-US" dirty="0" smtClean="0"/>
              <a:t> and a 10,000 </a:t>
            </a:r>
            <a:r>
              <a:rPr lang="en-US" b="1" dirty="0" smtClean="0"/>
              <a:t>increase</a:t>
            </a:r>
            <a:r>
              <a:rPr lang="en-US" dirty="0" smtClean="0"/>
              <a:t> in the liability </a:t>
            </a:r>
            <a:r>
              <a:rPr lang="en-US" b="1" dirty="0" smtClean="0"/>
              <a:t>notes </a:t>
            </a:r>
            <a:r>
              <a:rPr lang="en-US" b="1" dirty="0" smtClean="0"/>
              <a:t>payable</a:t>
            </a:r>
            <a:endParaRPr lang="en-US" dirty="0"/>
          </a:p>
          <a:p>
            <a:r>
              <a:rPr lang="en-US" dirty="0" smtClean="0"/>
              <a:t>Assets side increases 10,000 and Liabilities &amp; Equity side increases 10,000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650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Purchase </a:t>
            </a:r>
            <a:r>
              <a:rPr lang="en-US" dirty="0"/>
              <a:t>office supplies = $</a:t>
            </a:r>
            <a:r>
              <a:rPr lang="en-US" dirty="0" smtClean="0"/>
              <a:t>1,300</a:t>
            </a:r>
          </a:p>
          <a:p>
            <a:r>
              <a:rPr lang="en-US" dirty="0" smtClean="0"/>
              <a:t>Two accounts involved</a:t>
            </a:r>
            <a:endParaRPr lang="en-US" dirty="0"/>
          </a:p>
          <a:p>
            <a:r>
              <a:rPr lang="en-US" dirty="0" smtClean="0"/>
              <a:t>There is a 1,300 </a:t>
            </a:r>
            <a:r>
              <a:rPr lang="en-US" b="1" dirty="0" smtClean="0"/>
              <a:t>increase</a:t>
            </a:r>
            <a:r>
              <a:rPr lang="en-US" dirty="0" smtClean="0"/>
              <a:t> in the asset </a:t>
            </a:r>
            <a:r>
              <a:rPr lang="en-US" b="1" dirty="0" smtClean="0"/>
              <a:t>supplies</a:t>
            </a:r>
            <a:r>
              <a:rPr lang="en-US" dirty="0" smtClean="0"/>
              <a:t> and a 1,300 </a:t>
            </a:r>
            <a:r>
              <a:rPr lang="en-US" b="1" dirty="0" smtClean="0"/>
              <a:t>decrease</a:t>
            </a:r>
            <a:r>
              <a:rPr lang="en-US" dirty="0" smtClean="0"/>
              <a:t> in the asset </a:t>
            </a:r>
            <a:r>
              <a:rPr lang="en-US" b="1" dirty="0" smtClean="0"/>
              <a:t>cash</a:t>
            </a:r>
            <a:endParaRPr lang="en-US" dirty="0"/>
          </a:p>
          <a:p>
            <a:r>
              <a:rPr lang="en-US" dirty="0" smtClean="0"/>
              <a:t>No change to Assets side; Liabilities &amp; Equity side is not affected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3683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receive payment for services = $</a:t>
            </a:r>
            <a:r>
              <a:rPr lang="en-US" dirty="0" smtClean="0"/>
              <a:t>4,500</a:t>
            </a:r>
          </a:p>
          <a:p>
            <a:r>
              <a:rPr lang="en-US" dirty="0" smtClean="0"/>
              <a:t>Two </a:t>
            </a:r>
            <a:r>
              <a:rPr lang="en-US" dirty="0"/>
              <a:t>accounts involved</a:t>
            </a:r>
          </a:p>
          <a:p>
            <a:r>
              <a:rPr lang="en-US" dirty="0" smtClean="0"/>
              <a:t>There </a:t>
            </a:r>
            <a:r>
              <a:rPr lang="en-US" dirty="0" smtClean="0"/>
              <a:t>is a 4,500 </a:t>
            </a:r>
            <a:r>
              <a:rPr lang="en-US" b="1" dirty="0" smtClean="0"/>
              <a:t>increase</a:t>
            </a:r>
            <a:r>
              <a:rPr lang="en-US" dirty="0" smtClean="0"/>
              <a:t> in the asset </a:t>
            </a:r>
            <a:r>
              <a:rPr lang="en-US" b="1" dirty="0" smtClean="0"/>
              <a:t>cash</a:t>
            </a:r>
            <a:r>
              <a:rPr lang="en-US" dirty="0" smtClean="0"/>
              <a:t> and a 4,500 </a:t>
            </a:r>
            <a:r>
              <a:rPr lang="en-US" b="1" dirty="0" smtClean="0"/>
              <a:t>increase</a:t>
            </a:r>
            <a:r>
              <a:rPr lang="en-US" dirty="0" smtClean="0"/>
              <a:t> in </a:t>
            </a:r>
            <a:r>
              <a:rPr lang="en-US" b="1" dirty="0" smtClean="0"/>
              <a:t>revenues</a:t>
            </a:r>
            <a:endParaRPr lang="en-US" dirty="0"/>
          </a:p>
          <a:p>
            <a:r>
              <a:rPr lang="en-US" dirty="0" smtClean="0"/>
              <a:t>Assets side increases 4,500 and Liabilities &amp; Equity side increases 4,500 due to revenue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7827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Pay </a:t>
            </a:r>
            <a:r>
              <a:rPr lang="en-US" dirty="0"/>
              <a:t>assistant = $2,000 for 10 days </a:t>
            </a:r>
            <a:r>
              <a:rPr lang="en-US" dirty="0" smtClean="0"/>
              <a:t>work</a:t>
            </a:r>
          </a:p>
          <a:p>
            <a:r>
              <a:rPr lang="en-US" dirty="0" smtClean="0"/>
              <a:t>Two </a:t>
            </a:r>
            <a:r>
              <a:rPr lang="en-US" dirty="0"/>
              <a:t>accounts </a:t>
            </a:r>
            <a:r>
              <a:rPr lang="en-US" dirty="0" smtClean="0"/>
              <a:t>involved</a:t>
            </a:r>
            <a:endParaRPr lang="en-US" dirty="0" smtClean="0"/>
          </a:p>
          <a:p>
            <a:r>
              <a:rPr lang="en-US" dirty="0" smtClean="0"/>
              <a:t>There is a 2,000 </a:t>
            </a:r>
            <a:r>
              <a:rPr lang="en-US" b="1" dirty="0" smtClean="0"/>
              <a:t>increase</a:t>
            </a:r>
            <a:r>
              <a:rPr lang="en-US" dirty="0" smtClean="0"/>
              <a:t> in </a:t>
            </a:r>
            <a:r>
              <a:rPr lang="en-US" b="1" dirty="0" smtClean="0"/>
              <a:t>wages expense </a:t>
            </a:r>
            <a:r>
              <a:rPr lang="en-US" dirty="0" smtClean="0"/>
              <a:t>and a 2,000 </a:t>
            </a:r>
            <a:r>
              <a:rPr lang="en-US" b="1" dirty="0" smtClean="0"/>
              <a:t>decrease</a:t>
            </a:r>
            <a:r>
              <a:rPr lang="en-US" dirty="0" smtClean="0"/>
              <a:t> in the asset </a:t>
            </a:r>
            <a:r>
              <a:rPr lang="en-US" b="1" dirty="0" smtClean="0"/>
              <a:t>cash</a:t>
            </a:r>
            <a:endParaRPr lang="en-US" dirty="0"/>
          </a:p>
          <a:p>
            <a:r>
              <a:rPr lang="en-US" dirty="0" smtClean="0"/>
              <a:t>Assets side decreases 2,000 and Liabilities &amp; Equity side decreases 2,000 due to expense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3367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</a:t>
            </a:r>
            <a:r>
              <a:rPr lang="en-US" b="1" dirty="0"/>
              <a:t>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Earn </a:t>
            </a:r>
            <a:r>
              <a:rPr lang="en-US" dirty="0"/>
              <a:t>$7,900 to be paid in 30 </a:t>
            </a:r>
            <a:r>
              <a:rPr lang="en-US" dirty="0" smtClean="0"/>
              <a:t>days</a:t>
            </a:r>
          </a:p>
          <a:p>
            <a:r>
              <a:rPr lang="en-US" dirty="0" smtClean="0"/>
              <a:t>Two </a:t>
            </a:r>
            <a:r>
              <a:rPr lang="en-US" dirty="0"/>
              <a:t>accounts </a:t>
            </a:r>
            <a:r>
              <a:rPr lang="en-US" dirty="0" smtClean="0"/>
              <a:t>involved</a:t>
            </a:r>
            <a:endParaRPr lang="en-US" dirty="0"/>
          </a:p>
          <a:p>
            <a:r>
              <a:rPr lang="en-US" dirty="0" smtClean="0"/>
              <a:t>There is a 7,900 </a:t>
            </a:r>
            <a:r>
              <a:rPr lang="en-US" b="1" dirty="0" smtClean="0"/>
              <a:t>increase </a:t>
            </a:r>
            <a:r>
              <a:rPr lang="en-US" dirty="0" smtClean="0"/>
              <a:t>in the asset </a:t>
            </a:r>
            <a:r>
              <a:rPr lang="en-US" b="1" dirty="0" smtClean="0"/>
              <a:t>A/R</a:t>
            </a:r>
            <a:r>
              <a:rPr lang="en-US" dirty="0" smtClean="0"/>
              <a:t>  and a 7,900 </a:t>
            </a:r>
            <a:r>
              <a:rPr lang="en-US" b="1" dirty="0" smtClean="0"/>
              <a:t>increase</a:t>
            </a:r>
            <a:r>
              <a:rPr lang="en-US" dirty="0" smtClean="0"/>
              <a:t> in </a:t>
            </a:r>
            <a:r>
              <a:rPr lang="en-US" b="1" dirty="0" smtClean="0"/>
              <a:t>revenues</a:t>
            </a:r>
            <a:endParaRPr lang="en-US" dirty="0"/>
          </a:p>
          <a:p>
            <a:r>
              <a:rPr lang="en-US" dirty="0" smtClean="0"/>
              <a:t>Assets side increases 7,900 and Liabilities &amp; Equity side increases 7,900 due to revenue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5016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j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</a:t>
            </a:r>
            <a:r>
              <a:rPr lang="en-US" dirty="0"/>
              <a:t>partial payment on A/P = $</a:t>
            </a:r>
            <a:r>
              <a:rPr lang="en-US" dirty="0" smtClean="0"/>
              <a:t>3,600</a:t>
            </a:r>
          </a:p>
          <a:p>
            <a:r>
              <a:rPr lang="en-US" dirty="0" smtClean="0"/>
              <a:t>Two </a:t>
            </a:r>
            <a:r>
              <a:rPr lang="en-US" dirty="0"/>
              <a:t>accounts </a:t>
            </a:r>
            <a:r>
              <a:rPr lang="en-US" dirty="0" smtClean="0"/>
              <a:t>involved</a:t>
            </a:r>
            <a:endParaRPr lang="en-US" dirty="0"/>
          </a:p>
          <a:p>
            <a:r>
              <a:rPr lang="en-US" dirty="0" smtClean="0"/>
              <a:t>There is a 3,600 </a:t>
            </a:r>
            <a:r>
              <a:rPr lang="en-US" b="1" dirty="0" smtClean="0"/>
              <a:t>decrease</a:t>
            </a:r>
            <a:r>
              <a:rPr lang="en-US" dirty="0" smtClean="0"/>
              <a:t> in the liability </a:t>
            </a:r>
            <a:r>
              <a:rPr lang="en-US" b="1" dirty="0" smtClean="0"/>
              <a:t>A/P</a:t>
            </a:r>
            <a:r>
              <a:rPr lang="en-US" dirty="0" smtClean="0"/>
              <a:t> and a 3,600 </a:t>
            </a:r>
            <a:r>
              <a:rPr lang="en-US" b="1" dirty="0" smtClean="0"/>
              <a:t>decrease</a:t>
            </a:r>
            <a:r>
              <a:rPr lang="en-US" dirty="0" smtClean="0"/>
              <a:t> in the asset </a:t>
            </a:r>
            <a:r>
              <a:rPr lang="en-US" b="1" dirty="0" smtClean="0"/>
              <a:t>cash</a:t>
            </a:r>
          </a:p>
          <a:p>
            <a:r>
              <a:rPr lang="en-US" dirty="0" smtClean="0"/>
              <a:t>Assets side decreases 3,600 and Liabilities &amp; Equity side decreases 3,600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307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Pay dividends </a:t>
            </a:r>
            <a:r>
              <a:rPr lang="en-US" dirty="0"/>
              <a:t>= </a:t>
            </a:r>
            <a:r>
              <a:rPr lang="en-US" dirty="0" smtClean="0"/>
              <a:t>$</a:t>
            </a:r>
            <a:r>
              <a:rPr lang="en-US" dirty="0" smtClean="0"/>
              <a:t>1,000</a:t>
            </a:r>
          </a:p>
          <a:p>
            <a:r>
              <a:rPr lang="en-US" dirty="0" smtClean="0"/>
              <a:t>Two </a:t>
            </a:r>
            <a:r>
              <a:rPr lang="en-US" dirty="0"/>
              <a:t>accounts </a:t>
            </a:r>
            <a:r>
              <a:rPr lang="en-US" dirty="0" smtClean="0"/>
              <a:t>involved</a:t>
            </a:r>
            <a:endParaRPr lang="en-US" dirty="0"/>
          </a:p>
          <a:p>
            <a:r>
              <a:rPr lang="en-US" dirty="0" smtClean="0"/>
              <a:t>There is a 1,000 </a:t>
            </a:r>
            <a:r>
              <a:rPr lang="en-US" b="1" dirty="0" smtClean="0"/>
              <a:t>increase</a:t>
            </a:r>
            <a:r>
              <a:rPr lang="en-US" dirty="0" smtClean="0"/>
              <a:t> in the contra equity account </a:t>
            </a:r>
            <a:r>
              <a:rPr lang="en-US" b="1" dirty="0" smtClean="0"/>
              <a:t>dividends</a:t>
            </a:r>
            <a:r>
              <a:rPr lang="en-US" dirty="0" smtClean="0"/>
              <a:t> and a 1,000 </a:t>
            </a:r>
            <a:r>
              <a:rPr lang="en-US" b="1" dirty="0" smtClean="0"/>
              <a:t>decrease</a:t>
            </a:r>
            <a:r>
              <a:rPr lang="en-US" dirty="0" smtClean="0"/>
              <a:t> in the asset </a:t>
            </a:r>
            <a:r>
              <a:rPr lang="en-US" b="1" dirty="0" smtClean="0"/>
              <a:t>cash</a:t>
            </a:r>
            <a:endParaRPr lang="en-US" dirty="0"/>
          </a:p>
          <a:p>
            <a:r>
              <a:rPr lang="en-US" dirty="0" smtClean="0"/>
              <a:t>Assets side decreases 1,000 and Liabilities &amp; Equity side decreases 1,000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969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Receive partial payment on A/R = $</a:t>
            </a:r>
            <a:r>
              <a:rPr lang="en-US" dirty="0" smtClean="0"/>
              <a:t>4,000</a:t>
            </a:r>
          </a:p>
          <a:p>
            <a:r>
              <a:rPr lang="en-US" dirty="0" smtClean="0"/>
              <a:t>Two </a:t>
            </a:r>
            <a:r>
              <a:rPr lang="en-US" dirty="0"/>
              <a:t>accounts </a:t>
            </a:r>
            <a:r>
              <a:rPr lang="en-US" dirty="0" smtClean="0"/>
              <a:t>involved</a:t>
            </a:r>
            <a:endParaRPr lang="en-US" dirty="0"/>
          </a:p>
          <a:p>
            <a:r>
              <a:rPr lang="en-US" dirty="0" smtClean="0"/>
              <a:t>There is a 4,000 </a:t>
            </a:r>
            <a:r>
              <a:rPr lang="en-US" b="1" dirty="0" smtClean="0"/>
              <a:t>increase</a:t>
            </a:r>
            <a:r>
              <a:rPr lang="en-US" dirty="0" smtClean="0"/>
              <a:t> in the asset account </a:t>
            </a:r>
            <a:r>
              <a:rPr lang="en-US" b="1" dirty="0" smtClean="0"/>
              <a:t>cash</a:t>
            </a:r>
            <a:r>
              <a:rPr lang="en-US" dirty="0" smtClean="0"/>
              <a:t> and a 4,000 </a:t>
            </a:r>
            <a:r>
              <a:rPr lang="en-US" b="1" dirty="0" smtClean="0"/>
              <a:t>decrease</a:t>
            </a:r>
            <a:r>
              <a:rPr lang="en-US" dirty="0" smtClean="0"/>
              <a:t> in the asset </a:t>
            </a:r>
            <a:r>
              <a:rPr lang="en-US" b="1" dirty="0" smtClean="0"/>
              <a:t>A/R</a:t>
            </a:r>
            <a:endParaRPr lang="en-US" dirty="0"/>
          </a:p>
          <a:p>
            <a:r>
              <a:rPr lang="en-US" dirty="0" smtClean="0"/>
              <a:t>The net effect to the Assets side is zero; Liabilities &amp; Equity side not affected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4907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Summary of All Transactions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100512"/>
              </p:ext>
            </p:extLst>
          </p:nvPr>
        </p:nvGraphicFramePr>
        <p:xfrm>
          <a:off x="228600" y="1219189"/>
          <a:ext cx="8610598" cy="4906968"/>
        </p:xfrm>
        <a:graphic>
          <a:graphicData uri="http://schemas.openxmlformats.org/drawingml/2006/table">
            <a:tbl>
              <a:tblPr/>
              <a:tblGrid>
                <a:gridCol w="319404"/>
                <a:gridCol w="511046"/>
                <a:gridCol w="151717"/>
                <a:gridCol w="511046"/>
                <a:gridCol w="151717"/>
                <a:gridCol w="511046"/>
                <a:gridCol w="151717"/>
                <a:gridCol w="511046"/>
                <a:gridCol w="151717"/>
                <a:gridCol w="511046"/>
                <a:gridCol w="287464"/>
                <a:gridCol w="511046"/>
                <a:gridCol w="244877"/>
                <a:gridCol w="532340"/>
                <a:gridCol w="244877"/>
                <a:gridCol w="511046"/>
                <a:gridCol w="298111"/>
                <a:gridCol w="511046"/>
                <a:gridCol w="151717"/>
                <a:gridCol w="511046"/>
                <a:gridCol w="151717"/>
                <a:gridCol w="511046"/>
                <a:gridCol w="151717"/>
                <a:gridCol w="511046"/>
              </a:tblGrid>
              <a:tr h="27219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A/R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Ppd. Insur.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Supplies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Equipment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A/P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 Note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Equity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&lt;---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Stock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Revenue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Expenses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Dividends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a.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35,000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35,000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35,000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b.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(4,800)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4,800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bal.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30,200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4,800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35,000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35,000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c.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(3,000)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(3,000)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3,000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bal.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27,200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4,800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32,000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35,000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3,000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d.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(5,000)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14,200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9,200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bal.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22,200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4,800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14,200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9,200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32,000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35,000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3,000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10,000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10,000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bal.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32,200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4,800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14,200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9,200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10,000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32,000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35,000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3,000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f.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(1,300)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1,300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bal.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30,900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4,800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1,300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14,200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9,200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10,000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32,000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35,000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3,000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g.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4,500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4,500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4,500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bal.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35,400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4,800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1,300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14,200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9,200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10,000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36,500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35,000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4,500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3,000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h.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(2,000)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(2,000)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2,000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bal.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33,400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4,800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1,300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14,200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9,200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10,000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34,500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35,000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4,500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5,000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i.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7,900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7,900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7,900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bal.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33,400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7,900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4,800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1,300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14,200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9,200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10,000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42,400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35,000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12,400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5,000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j.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(3,600)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(3,600)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bal.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29,800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7,900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4,800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1,300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14,200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5,600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10,000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42,400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35,000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12,400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5,000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k.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(1,000)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(1,000)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bal.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28,800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7,900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4,800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1,300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14,200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5,600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10,000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41,400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35,000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12,400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5,000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l.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4,000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(4,000)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dbl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32,800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dbl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3,900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dbl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4,800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dbl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1,300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dbl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14,200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dbl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5,600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dbl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10,000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dbl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41,400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dbl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35,000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dbl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12,400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dbl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5,000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dbl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1,000 </a:t>
                      </a:r>
                    </a:p>
                  </a:txBody>
                  <a:tcPr marL="6935" marR="6935" marT="69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52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Accounting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Step 1: Analyze Transactions</a:t>
            </a:r>
          </a:p>
          <a:p>
            <a:r>
              <a:rPr lang="en-US" dirty="0" smtClean="0"/>
              <a:t>Step 2: Prepare Journal Entries</a:t>
            </a:r>
          </a:p>
          <a:p>
            <a:r>
              <a:rPr lang="en-US" dirty="0" smtClean="0"/>
              <a:t>Step 3: Post Entries to Ledgers</a:t>
            </a:r>
          </a:p>
          <a:p>
            <a:r>
              <a:rPr lang="en-US" dirty="0" smtClean="0"/>
              <a:t>Step 4: Prepare Unadjusted Trial Balance</a:t>
            </a:r>
          </a:p>
          <a:p>
            <a:r>
              <a:rPr lang="en-US" dirty="0" smtClean="0"/>
              <a:t>Step 5: Prepare and Post Adjusting Entries</a:t>
            </a:r>
          </a:p>
          <a:p>
            <a:r>
              <a:rPr lang="en-US" dirty="0" smtClean="0"/>
              <a:t>Step 6: Prepare Adjusted Trial Balance</a:t>
            </a:r>
          </a:p>
          <a:p>
            <a:r>
              <a:rPr lang="en-US" dirty="0" smtClean="0"/>
              <a:t>Step 7: Prepare Financial Statements</a:t>
            </a:r>
          </a:p>
          <a:p>
            <a:r>
              <a:rPr lang="en-US" dirty="0" smtClean="0"/>
              <a:t>Step 8: Prepare and Post Closing Entries</a:t>
            </a:r>
          </a:p>
          <a:p>
            <a:r>
              <a:rPr lang="en-US" dirty="0" smtClean="0"/>
              <a:t>Step 9: Prepare Post-Closing Trial 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39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</a:t>
            </a:r>
            <a:r>
              <a:rPr lang="en-US" dirty="0"/>
              <a:t>F</a:t>
            </a:r>
            <a:r>
              <a:rPr lang="en-US" dirty="0" smtClean="0"/>
              <a:t>inancial Statements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568462"/>
              </p:ext>
            </p:extLst>
          </p:nvPr>
        </p:nvGraphicFramePr>
        <p:xfrm>
          <a:off x="533401" y="1295407"/>
          <a:ext cx="8153397" cy="5029186"/>
        </p:xfrm>
        <a:graphic>
          <a:graphicData uri="http://schemas.openxmlformats.org/drawingml/2006/table">
            <a:tbl>
              <a:tblPr/>
              <a:tblGrid>
                <a:gridCol w="197763"/>
                <a:gridCol w="1998451"/>
                <a:gridCol w="888199"/>
                <a:gridCol w="971468"/>
                <a:gridCol w="277562"/>
                <a:gridCol w="197763"/>
                <a:gridCol w="1748644"/>
                <a:gridCol w="884731"/>
                <a:gridCol w="988816"/>
              </a:tblGrid>
              <a:tr h="2646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  Income Statement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 Statement of Retained Earnings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Revenues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  12,400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Beginning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          -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Rent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3,000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Net Income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7,400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Wages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Dividends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(1,000)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Increase (Decrease)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6,400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dbl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  7,400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Ending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dbl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   6,400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 Balance Sheet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Liabilities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32,800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Accounts Payable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  5,600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Accounts Receivable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3,900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Notes Payable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Prepaid Insurance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4,800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Liabilities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  15,600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Supplies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1,300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Current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  42,800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Owners' Equity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Paid in 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35,000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Equipment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14,200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Retained Earnings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6,400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Plant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14,200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Owners' Equity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41,400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dbl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57,000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Liabilities &amp; Equity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57,000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0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1 -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could keep the books using a similar spreadsheet, but, as we add more transactions and accounts it would become unruly</a:t>
            </a:r>
          </a:p>
          <a:p>
            <a:r>
              <a:rPr lang="en-US" dirty="0" smtClean="0"/>
              <a:t>In Step 2, we’ll learn to use debits and credits to create proper journal entries and make our record keeping easier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328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how many accounts are involved</a:t>
            </a:r>
          </a:p>
          <a:p>
            <a:r>
              <a:rPr lang="en-US" dirty="0" smtClean="0"/>
              <a:t>Determine if these accounts are assets, liabilities, equity, expenses, revenue or other accounts</a:t>
            </a:r>
          </a:p>
          <a:p>
            <a:r>
              <a:rPr lang="en-US" dirty="0" smtClean="0"/>
              <a:t>Determine whether these accounts are increasing or decreasing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71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Transactions = Events and Instances That Affect Our Business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92350" y="1610836"/>
          <a:ext cx="4559300" cy="4504690"/>
        </p:xfrm>
        <a:graphic>
          <a:graphicData uri="http://schemas.openxmlformats.org/drawingml/2006/table">
            <a:tbl>
              <a:tblPr/>
              <a:tblGrid>
                <a:gridCol w="333143"/>
                <a:gridCol w="4226157"/>
              </a:tblGrid>
              <a:tr h="35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 $35,000 cash in exchange for stock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insurance policy for $4,800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 first month's rent = $3,000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equipment for $2,000 down payment with balance ($5,200) due in 60 days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borrow $10,000 on note payable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office supplies = $1,300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 payment for services = $4,500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 assistant = $2,000 for 10 days work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earn $7,900 to be paid in 30 days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make partial payment on A/P = $3,600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 dividends = $1,000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 partial payment on A/R = $4,000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76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Owner invests $35,000 in exchange for common stock</a:t>
            </a:r>
          </a:p>
          <a:p>
            <a:r>
              <a:rPr lang="en-US" dirty="0" smtClean="0"/>
              <a:t>Two accounts involved</a:t>
            </a:r>
          </a:p>
          <a:p>
            <a:r>
              <a:rPr lang="en-US" dirty="0" smtClean="0"/>
              <a:t>There </a:t>
            </a:r>
            <a:r>
              <a:rPr lang="en-US" dirty="0" smtClean="0"/>
              <a:t>is a 35,000 </a:t>
            </a:r>
            <a:r>
              <a:rPr lang="en-US" b="1" dirty="0" smtClean="0"/>
              <a:t>increase</a:t>
            </a:r>
            <a:r>
              <a:rPr lang="en-US" dirty="0" smtClean="0"/>
              <a:t> in the asset </a:t>
            </a:r>
            <a:r>
              <a:rPr lang="en-US" b="1" dirty="0" smtClean="0"/>
              <a:t>cash</a:t>
            </a:r>
            <a:r>
              <a:rPr lang="en-US" dirty="0" smtClean="0"/>
              <a:t> and a 35,000 </a:t>
            </a:r>
            <a:r>
              <a:rPr lang="en-US" b="1" dirty="0" smtClean="0"/>
              <a:t>increase</a:t>
            </a:r>
            <a:r>
              <a:rPr lang="en-US" dirty="0" smtClean="0"/>
              <a:t> in the owners’ equity account </a:t>
            </a:r>
            <a:r>
              <a:rPr lang="en-US" b="1" dirty="0" smtClean="0"/>
              <a:t>common </a:t>
            </a:r>
            <a:r>
              <a:rPr lang="en-US" b="1" dirty="0" smtClean="0"/>
              <a:t>stock</a:t>
            </a:r>
            <a:endParaRPr lang="en-US" dirty="0"/>
          </a:p>
          <a:p>
            <a:r>
              <a:rPr lang="en-US" dirty="0" smtClean="0"/>
              <a:t>Assets side increases 35,000 and Liabilities &amp; Equity side increases 35,000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506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Purchase insurance policy for $</a:t>
            </a:r>
            <a:r>
              <a:rPr lang="en-US" dirty="0" smtClean="0"/>
              <a:t>4,800</a:t>
            </a:r>
          </a:p>
          <a:p>
            <a:r>
              <a:rPr lang="en-US" dirty="0" smtClean="0"/>
              <a:t>Two accounts involved</a:t>
            </a:r>
            <a:endParaRPr lang="en-US" dirty="0" smtClean="0"/>
          </a:p>
          <a:p>
            <a:r>
              <a:rPr lang="en-US" dirty="0" smtClean="0"/>
              <a:t>There is a 4,800 </a:t>
            </a:r>
            <a:r>
              <a:rPr lang="en-US" b="1" dirty="0" smtClean="0"/>
              <a:t>increase</a:t>
            </a:r>
            <a:r>
              <a:rPr lang="en-US" dirty="0" smtClean="0"/>
              <a:t> in the asset </a:t>
            </a:r>
            <a:r>
              <a:rPr lang="en-US" b="1" dirty="0" smtClean="0"/>
              <a:t>prepaid insurance</a:t>
            </a:r>
            <a:r>
              <a:rPr lang="en-US" dirty="0" smtClean="0"/>
              <a:t> and a 4,800 </a:t>
            </a:r>
            <a:r>
              <a:rPr lang="en-US" b="1" dirty="0" smtClean="0"/>
              <a:t>decrease</a:t>
            </a:r>
            <a:r>
              <a:rPr lang="en-US" dirty="0" smtClean="0"/>
              <a:t> in the asset </a:t>
            </a:r>
            <a:r>
              <a:rPr lang="en-US" b="1" dirty="0" smtClean="0"/>
              <a:t>cash</a:t>
            </a:r>
            <a:endParaRPr lang="en-US" dirty="0"/>
          </a:p>
          <a:p>
            <a:r>
              <a:rPr lang="en-US" dirty="0" smtClean="0"/>
              <a:t>Assets, in total are unchanged (</a:t>
            </a:r>
            <a:r>
              <a:rPr lang="en-US" dirty="0" err="1" smtClean="0"/>
              <a:t>prepaids</a:t>
            </a:r>
            <a:r>
              <a:rPr lang="en-US" dirty="0" smtClean="0"/>
              <a:t> increase and cash decrease); Liabilities &amp; Equity side is not affected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5093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Net Income Affects Retained Earnings (and Owners’ Equity)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317700"/>
              </p:ext>
            </p:extLst>
          </p:nvPr>
        </p:nvGraphicFramePr>
        <p:xfrm>
          <a:off x="984250" y="2209798"/>
          <a:ext cx="7175500" cy="2549051"/>
        </p:xfrm>
        <a:graphic>
          <a:graphicData uri="http://schemas.openxmlformats.org/drawingml/2006/table">
            <a:tbl>
              <a:tblPr/>
              <a:tblGrid>
                <a:gridCol w="2361155"/>
                <a:gridCol w="1209140"/>
                <a:gridCol w="3605205"/>
              </a:tblGrid>
              <a:tr h="4743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  Income Statement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Statement of Retained Earnings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07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Beginning Retained Earnings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less:  Expenses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add: Net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 Net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less:  Distributions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89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 Ending Retained Earnings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V="1">
            <a:off x="2438400" y="3810000"/>
            <a:ext cx="2047875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664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Net Income Affects Retained Earnings </a:t>
            </a:r>
            <a:r>
              <a:rPr lang="en-US" dirty="0" smtClean="0"/>
              <a:t>and Equity - </a:t>
            </a:r>
            <a:r>
              <a:rPr lang="en-US" dirty="0" smtClean="0"/>
              <a:t>Continued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915972"/>
              </p:ext>
            </p:extLst>
          </p:nvPr>
        </p:nvGraphicFramePr>
        <p:xfrm>
          <a:off x="1295399" y="1828798"/>
          <a:ext cx="6019801" cy="3297750"/>
        </p:xfrm>
        <a:graphic>
          <a:graphicData uri="http://schemas.openxmlformats.org/drawingml/2006/table">
            <a:tbl>
              <a:tblPr/>
              <a:tblGrid>
                <a:gridCol w="2011280"/>
                <a:gridCol w="673937"/>
                <a:gridCol w="1389995"/>
                <a:gridCol w="568635"/>
                <a:gridCol w="1375954"/>
              </a:tblGrid>
              <a:tr h="379708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Scenario #1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Scenario #2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39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39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5092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Retained Earnings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+1,000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092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Owners' Equity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+1,000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469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ransaction 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Pay first month’s rent = $</a:t>
            </a:r>
            <a:r>
              <a:rPr lang="en-US" dirty="0" smtClean="0"/>
              <a:t>3,000</a:t>
            </a:r>
          </a:p>
          <a:p>
            <a:r>
              <a:rPr lang="en-US" dirty="0" smtClean="0"/>
              <a:t>Two accounts involved</a:t>
            </a:r>
            <a:endParaRPr lang="en-US" dirty="0" smtClean="0"/>
          </a:p>
          <a:p>
            <a:r>
              <a:rPr lang="en-US" dirty="0" smtClean="0"/>
              <a:t>There is a 4,800 </a:t>
            </a:r>
            <a:r>
              <a:rPr lang="en-US" b="1" dirty="0" smtClean="0"/>
              <a:t>increase</a:t>
            </a:r>
            <a:r>
              <a:rPr lang="en-US" dirty="0" smtClean="0"/>
              <a:t> in </a:t>
            </a:r>
            <a:r>
              <a:rPr lang="en-US" b="1" dirty="0" smtClean="0"/>
              <a:t>rent expense </a:t>
            </a:r>
            <a:r>
              <a:rPr lang="en-US" dirty="0" smtClean="0"/>
              <a:t>and a 3,000 </a:t>
            </a:r>
            <a:r>
              <a:rPr lang="en-US" b="1" dirty="0" smtClean="0"/>
              <a:t>decrease</a:t>
            </a:r>
            <a:r>
              <a:rPr lang="en-US" dirty="0" smtClean="0"/>
              <a:t> in the asset </a:t>
            </a:r>
            <a:r>
              <a:rPr lang="en-US" b="1" dirty="0" smtClean="0"/>
              <a:t>cash</a:t>
            </a:r>
          </a:p>
          <a:p>
            <a:r>
              <a:rPr lang="en-US" dirty="0" smtClean="0"/>
              <a:t>Assets side decreases 4,800 and equity side decreases 4,800 as a result of expense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0783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1477</Words>
  <Application>Microsoft Office PowerPoint</Application>
  <PresentationFormat>On-screen Show (4:3)</PresentationFormat>
  <Paragraphs>522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The Accounting Cycle – Step 1</vt:lpstr>
      <vt:lpstr>The Accounting Cycle</vt:lpstr>
      <vt:lpstr>Analyzing Transactions</vt:lpstr>
      <vt:lpstr>Transactions = Events and Instances That Affect Our Business</vt:lpstr>
      <vt:lpstr>transaction a</vt:lpstr>
      <vt:lpstr>transaction b</vt:lpstr>
      <vt:lpstr>How Net Income Affects Retained Earnings (and Owners’ Equity)</vt:lpstr>
      <vt:lpstr>How Net Income Affects Retained Earnings and Equity - Continued</vt:lpstr>
      <vt:lpstr>transaction c</vt:lpstr>
      <vt:lpstr>transaction d</vt:lpstr>
      <vt:lpstr>transaction e</vt:lpstr>
      <vt:lpstr>transaction f</vt:lpstr>
      <vt:lpstr>transaction g</vt:lpstr>
      <vt:lpstr>transaction h</vt:lpstr>
      <vt:lpstr>transaction i</vt:lpstr>
      <vt:lpstr>transaction j</vt:lpstr>
      <vt:lpstr>transaction k</vt:lpstr>
      <vt:lpstr>transaction l</vt:lpstr>
      <vt:lpstr>Summary of All Transactions</vt:lpstr>
      <vt:lpstr>Preliminary Financial Statements</vt:lpstr>
      <vt:lpstr>Step 1 - 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Accounting Cycle – Step 1</dc:title>
  <dc:creator>ERIC</dc:creator>
  <cp:lastModifiedBy>ERIC</cp:lastModifiedBy>
  <cp:revision>12</cp:revision>
  <dcterms:created xsi:type="dcterms:W3CDTF">2017-06-16T17:25:38Z</dcterms:created>
  <dcterms:modified xsi:type="dcterms:W3CDTF">2017-06-25T21:18:05Z</dcterms:modified>
</cp:coreProperties>
</file>