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7" r:id="rId10"/>
    <p:sldId id="266" r:id="rId11"/>
    <p:sldId id="268"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3CCF9A-7103-4432-AF21-3CE62BE57A2A}"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279910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CCF9A-7103-4432-AF21-3CE62BE57A2A}"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401013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CCF9A-7103-4432-AF21-3CE62BE57A2A}"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395551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3CCF9A-7103-4432-AF21-3CE62BE57A2A}"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3682069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3CCF9A-7103-4432-AF21-3CE62BE57A2A}" type="datetimeFigureOut">
              <a:rPr lang="en-US" smtClean="0"/>
              <a:t>6/22/2017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3526084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3CCF9A-7103-4432-AF21-3CE62BE57A2A}" type="datetimeFigureOut">
              <a:rPr lang="en-US" smtClean="0"/>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3345610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3CCF9A-7103-4432-AF21-3CE62BE57A2A}" type="datetimeFigureOut">
              <a:rPr lang="en-US" smtClean="0"/>
              <a:t>6/22/2017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1966380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3CCF9A-7103-4432-AF21-3CE62BE57A2A}" type="datetimeFigureOut">
              <a:rPr lang="en-US" smtClean="0"/>
              <a:t>6/22/2017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3725363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3CCF9A-7103-4432-AF21-3CE62BE57A2A}" type="datetimeFigureOut">
              <a:rPr lang="en-US" smtClean="0"/>
              <a:t>6/22/2017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4270915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CCF9A-7103-4432-AF21-3CE62BE57A2A}" type="datetimeFigureOut">
              <a:rPr lang="en-US" smtClean="0"/>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256155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CCF9A-7103-4432-AF21-3CE62BE57A2A}" type="datetimeFigureOut">
              <a:rPr lang="en-US" smtClean="0"/>
              <a:t>6/22/2017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106AA-6E50-4523-BA4B-167390DA8332}" type="slidenum">
              <a:rPr lang="en-US" smtClean="0"/>
              <a:t>‹#›</a:t>
            </a:fld>
            <a:endParaRPr lang="en-US"/>
          </a:p>
        </p:txBody>
      </p:sp>
    </p:spTree>
    <p:extLst>
      <p:ext uri="{BB962C8B-B14F-4D97-AF65-F5344CB8AC3E}">
        <p14:creationId xmlns:p14="http://schemas.microsoft.com/office/powerpoint/2010/main" val="155412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CCF9A-7103-4432-AF21-3CE62BE57A2A}" type="datetimeFigureOut">
              <a:rPr lang="en-US" smtClean="0"/>
              <a:t>6/22/2017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106AA-6E50-4523-BA4B-167390DA8332}" type="slidenum">
              <a:rPr lang="en-US" smtClean="0"/>
              <a:t>‹#›</a:t>
            </a:fld>
            <a:endParaRPr lang="en-US"/>
          </a:p>
        </p:txBody>
      </p:sp>
    </p:spTree>
    <p:extLst>
      <p:ext uri="{BB962C8B-B14F-4D97-AF65-F5344CB8AC3E}">
        <p14:creationId xmlns:p14="http://schemas.microsoft.com/office/powerpoint/2010/main" val="2320016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470025"/>
          </a:xfrm>
        </p:spPr>
        <p:txBody>
          <a:bodyPr/>
          <a:lstStyle/>
          <a:p>
            <a:r>
              <a:rPr lang="en-US" b="1" dirty="0" smtClean="0"/>
              <a:t>Introduction to Accounting</a:t>
            </a:r>
            <a:endParaRPr lang="en-US" b="1" dirty="0"/>
          </a:p>
        </p:txBody>
      </p:sp>
      <p:sp>
        <p:nvSpPr>
          <p:cNvPr id="3" name="Subtitle 2"/>
          <p:cNvSpPr>
            <a:spLocks noGrp="1"/>
          </p:cNvSpPr>
          <p:nvPr>
            <p:ph type="subTitle" idx="1"/>
          </p:nvPr>
        </p:nvSpPr>
        <p:spPr>
          <a:xfrm>
            <a:off x="1066800" y="3886200"/>
            <a:ext cx="7543800" cy="1752600"/>
          </a:xfrm>
        </p:spPr>
        <p:txBody>
          <a:bodyPr>
            <a:normAutofit fontScale="85000" lnSpcReduction="20000"/>
          </a:bodyPr>
          <a:lstStyle/>
          <a:p>
            <a:r>
              <a:rPr lang="en-US" dirty="0" smtClean="0"/>
              <a:t>Professor Eric </a:t>
            </a:r>
            <a:r>
              <a:rPr lang="en-US" dirty="0" err="1" smtClean="0"/>
              <a:t>Carstensen</a:t>
            </a:r>
            <a:endParaRPr lang="en-US" dirty="0" smtClean="0"/>
          </a:p>
          <a:p>
            <a:endParaRPr lang="en-US" sz="2300" dirty="0" smtClean="0"/>
          </a:p>
          <a:p>
            <a:r>
              <a:rPr lang="en-US" dirty="0" err="1" smtClean="0"/>
              <a:t>MiraCosta</a:t>
            </a:r>
            <a:r>
              <a:rPr lang="en-US" dirty="0" smtClean="0"/>
              <a:t> College</a:t>
            </a:r>
          </a:p>
          <a:p>
            <a:endParaRPr lang="en-US" sz="2200" dirty="0" smtClean="0"/>
          </a:p>
          <a:p>
            <a:r>
              <a:rPr lang="en-US" sz="2200" dirty="0" smtClean="0"/>
              <a:t>http://www.miracosta.edu/instruction/accounting/index.html</a:t>
            </a:r>
          </a:p>
          <a:p>
            <a:endParaRPr lang="en-US" dirty="0"/>
          </a:p>
        </p:txBody>
      </p:sp>
    </p:spTree>
    <p:extLst>
      <p:ext uri="{BB962C8B-B14F-4D97-AF65-F5344CB8AC3E}">
        <p14:creationId xmlns:p14="http://schemas.microsoft.com/office/powerpoint/2010/main" val="4138614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Accounting Cycle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Step 1: Analyze Transactions</a:t>
            </a:r>
          </a:p>
          <a:p>
            <a:r>
              <a:rPr lang="en-US" dirty="0" smtClean="0"/>
              <a:t>Step 2: Prepare Journal Entries</a:t>
            </a:r>
          </a:p>
          <a:p>
            <a:r>
              <a:rPr lang="en-US" dirty="0" smtClean="0"/>
              <a:t>Step 3: Post Entries to Ledgers</a:t>
            </a:r>
          </a:p>
          <a:p>
            <a:r>
              <a:rPr lang="en-US" dirty="0" smtClean="0"/>
              <a:t>Step 4: Prepare Unadjusted Trial Balance</a:t>
            </a:r>
          </a:p>
          <a:p>
            <a:r>
              <a:rPr lang="en-US" dirty="0" smtClean="0"/>
              <a:t>Step 5: Prepare and Post Adjusting Entries</a:t>
            </a:r>
          </a:p>
          <a:p>
            <a:r>
              <a:rPr lang="en-US" dirty="0" smtClean="0"/>
              <a:t>Step 6: Prepare Adjusted Trial Balance</a:t>
            </a:r>
          </a:p>
          <a:p>
            <a:r>
              <a:rPr lang="en-US" dirty="0" smtClean="0"/>
              <a:t>Step 7: Prepare Financial Statements</a:t>
            </a:r>
          </a:p>
          <a:p>
            <a:r>
              <a:rPr lang="en-US" dirty="0" smtClean="0"/>
              <a:t>Step 8: Prepare and Post Closing Entries</a:t>
            </a:r>
          </a:p>
          <a:p>
            <a:r>
              <a:rPr lang="en-US" dirty="0" smtClean="0"/>
              <a:t>Step 9: Prepare Post-Closing Trial Balance</a:t>
            </a:r>
            <a:endParaRPr lang="en-US" dirty="0"/>
          </a:p>
        </p:txBody>
      </p:sp>
    </p:spTree>
    <p:extLst>
      <p:ext uri="{BB962C8B-B14F-4D97-AF65-F5344CB8AC3E}">
        <p14:creationId xmlns:p14="http://schemas.microsoft.com/office/powerpoint/2010/main" val="11284541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Accounting Equation</a:t>
            </a:r>
            <a:endParaRPr lang="en-US" dirty="0"/>
          </a:p>
        </p:txBody>
      </p:sp>
      <p:sp>
        <p:nvSpPr>
          <p:cNvPr id="3" name="Content Placeholder 2"/>
          <p:cNvSpPr>
            <a:spLocks noGrp="1"/>
          </p:cNvSpPr>
          <p:nvPr>
            <p:ph idx="1"/>
          </p:nvPr>
        </p:nvSpPr>
        <p:spPr/>
        <p:txBody>
          <a:bodyPr>
            <a:normAutofit lnSpcReduction="10000"/>
          </a:bodyPr>
          <a:lstStyle/>
          <a:p>
            <a:r>
              <a:rPr lang="en-US" dirty="0" smtClean="0"/>
              <a:t>Before we begin with the nine steps, we must cover one of the most important relationships in Accounting.  The Accounting Equation serves as the backbone of what we call “double entry accounting” and for the Balance Sheet.</a:t>
            </a:r>
          </a:p>
          <a:p>
            <a:r>
              <a:rPr lang="en-US" dirty="0" smtClean="0"/>
              <a:t>We will employ a spreadsheet approach to help us learn about Analyzing Transactions, the first step in the cycle.</a:t>
            </a:r>
            <a:endParaRPr lang="en-US" dirty="0"/>
          </a:p>
        </p:txBody>
      </p:sp>
    </p:spTree>
    <p:extLst>
      <p:ext uri="{BB962C8B-B14F-4D97-AF65-F5344CB8AC3E}">
        <p14:creationId xmlns:p14="http://schemas.microsoft.com/office/powerpoint/2010/main" val="25748995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Accounting Equation – Continued</a:t>
            </a:r>
            <a:endParaRPr lang="en-US" dirty="0"/>
          </a:p>
        </p:txBody>
      </p:sp>
      <p:graphicFrame>
        <p:nvGraphicFramePr>
          <p:cNvPr id="7" name="Table 6"/>
          <p:cNvGraphicFramePr>
            <a:graphicFrameLocks noGrp="1"/>
          </p:cNvGraphicFramePr>
          <p:nvPr/>
        </p:nvGraphicFramePr>
        <p:xfrm>
          <a:off x="511641" y="1600200"/>
          <a:ext cx="8120718" cy="4525963"/>
        </p:xfrm>
        <a:graphic>
          <a:graphicData uri="http://schemas.openxmlformats.org/drawingml/2006/table">
            <a:tbl>
              <a:tblPr/>
              <a:tblGrid>
                <a:gridCol w="2538863"/>
                <a:gridCol w="428205"/>
                <a:gridCol w="2271615"/>
                <a:gridCol w="303692"/>
                <a:gridCol w="2578343"/>
              </a:tblGrid>
              <a:tr h="382938">
                <a:tc>
                  <a:txBody>
                    <a:bodyPr/>
                    <a:lstStyle/>
                    <a:p>
                      <a:pPr algn="l" fontAlgn="b"/>
                      <a:r>
                        <a:rPr lang="en-US" sz="2300" b="1" i="0" u="none" strike="noStrike">
                          <a:solidFill>
                            <a:srgbClr val="000000"/>
                          </a:solidFill>
                          <a:effectLst/>
                          <a:latin typeface="Calibri"/>
                        </a:rPr>
                        <a:t>Assets</a:t>
                      </a:r>
                    </a:p>
                  </a:txBody>
                  <a:tcPr marL="9118" marR="9118" marT="9118" marB="0" anchor="b">
                    <a:lnL>
                      <a:noFill/>
                    </a:lnL>
                    <a:lnR>
                      <a:noFill/>
                    </a:lnR>
                    <a:lnT>
                      <a:noFill/>
                    </a:lnT>
                    <a:lnB>
                      <a:noFill/>
                    </a:lnB>
                  </a:tcPr>
                </a:tc>
                <a:tc>
                  <a:txBody>
                    <a:bodyPr/>
                    <a:lstStyle/>
                    <a:p>
                      <a:pPr algn="ctr" fontAlgn="b"/>
                      <a:r>
                        <a:rPr lang="en-US" sz="2300" b="1" i="0" u="none" strike="noStrike">
                          <a:solidFill>
                            <a:srgbClr val="000000"/>
                          </a:solidFill>
                          <a:effectLst/>
                          <a:latin typeface="Calibri"/>
                        </a:rPr>
                        <a:t>=</a:t>
                      </a:r>
                    </a:p>
                  </a:txBody>
                  <a:tcPr marL="9118" marR="9118" marT="9118" marB="0" anchor="b">
                    <a:lnL>
                      <a:noFill/>
                    </a:lnL>
                    <a:lnR>
                      <a:noFill/>
                    </a:lnR>
                    <a:lnT>
                      <a:noFill/>
                    </a:lnT>
                    <a:lnB>
                      <a:noFill/>
                    </a:lnB>
                  </a:tcPr>
                </a:tc>
                <a:tc>
                  <a:txBody>
                    <a:bodyPr/>
                    <a:lstStyle/>
                    <a:p>
                      <a:pPr algn="l" fontAlgn="b"/>
                      <a:r>
                        <a:rPr lang="en-US" sz="2300" b="1" i="0" u="none" strike="noStrike">
                          <a:solidFill>
                            <a:srgbClr val="000000"/>
                          </a:solidFill>
                          <a:effectLst/>
                          <a:latin typeface="Calibri"/>
                        </a:rPr>
                        <a:t>Liabilities</a:t>
                      </a:r>
                    </a:p>
                  </a:txBody>
                  <a:tcPr marL="9118" marR="9118" marT="9118" marB="0" anchor="b">
                    <a:lnL>
                      <a:noFill/>
                    </a:lnL>
                    <a:lnR>
                      <a:noFill/>
                    </a:lnR>
                    <a:lnT>
                      <a:noFill/>
                    </a:lnT>
                    <a:lnB>
                      <a:noFill/>
                    </a:lnB>
                  </a:tcPr>
                </a:tc>
                <a:tc>
                  <a:txBody>
                    <a:bodyPr/>
                    <a:lstStyle/>
                    <a:p>
                      <a:pPr algn="ctr" fontAlgn="b"/>
                      <a:r>
                        <a:rPr lang="en-US" sz="2300" b="1" i="0" u="none" strike="noStrike">
                          <a:solidFill>
                            <a:srgbClr val="000000"/>
                          </a:solidFill>
                          <a:effectLst/>
                          <a:latin typeface="Calibri"/>
                        </a:rPr>
                        <a:t>+</a:t>
                      </a:r>
                    </a:p>
                  </a:txBody>
                  <a:tcPr marL="9118" marR="9118" marT="9118" marB="0" anchor="b">
                    <a:lnL>
                      <a:noFill/>
                    </a:lnL>
                    <a:lnR>
                      <a:noFill/>
                    </a:lnR>
                    <a:lnT>
                      <a:noFill/>
                    </a:lnT>
                    <a:lnB>
                      <a:noFill/>
                    </a:lnB>
                  </a:tcPr>
                </a:tc>
                <a:tc>
                  <a:txBody>
                    <a:bodyPr/>
                    <a:lstStyle/>
                    <a:p>
                      <a:pPr algn="l" fontAlgn="b"/>
                      <a:r>
                        <a:rPr lang="en-US" sz="2300" b="1" i="0" u="none" strike="noStrike">
                          <a:solidFill>
                            <a:srgbClr val="000000"/>
                          </a:solidFill>
                          <a:effectLst/>
                          <a:latin typeface="Calibri"/>
                        </a:rPr>
                        <a:t>Owners' Equity</a:t>
                      </a:r>
                    </a:p>
                  </a:txBody>
                  <a:tcPr marL="9118" marR="9118" marT="9118" marB="0" anchor="b">
                    <a:lnL>
                      <a:noFill/>
                    </a:lnL>
                    <a:lnR>
                      <a:noFill/>
                    </a:lnR>
                    <a:lnT>
                      <a:noFill/>
                    </a:lnT>
                    <a:lnB>
                      <a:noFill/>
                    </a:lnB>
                  </a:tcPr>
                </a:tc>
              </a:tr>
              <a:tr h="227939">
                <a:tc>
                  <a:txBody>
                    <a:bodyPr/>
                    <a:lstStyle/>
                    <a:p>
                      <a:pPr algn="l" fontAlgn="b"/>
                      <a:endParaRPr lang="en-US" sz="13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300" b="0" i="0" u="none" strike="noStrike">
                        <a:solidFill>
                          <a:srgbClr val="000000"/>
                        </a:solidFill>
                        <a:effectLst/>
                        <a:latin typeface="Calibri"/>
                      </a:endParaRPr>
                    </a:p>
                  </a:txBody>
                  <a:tcPr marL="9118" marR="9118" marT="9118" marB="0" anchor="b">
                    <a:lnL>
                      <a:noFill/>
                    </a:lnL>
                    <a:lnR>
                      <a:noFill/>
                    </a:lnR>
                    <a:lnT>
                      <a:noFill/>
                    </a:lnT>
                    <a:lnB>
                      <a:noFill/>
                    </a:lnB>
                  </a:tcPr>
                </a:tc>
              </a:tr>
              <a:tr h="2109806">
                <a:tc>
                  <a:txBody>
                    <a:bodyPr/>
                    <a:lstStyle/>
                    <a:p>
                      <a:pPr algn="l" fontAlgn="t"/>
                      <a:r>
                        <a:rPr lang="en-US" sz="1700" b="0" i="0" u="none" strike="noStrike">
                          <a:solidFill>
                            <a:srgbClr val="000000"/>
                          </a:solidFill>
                          <a:effectLst/>
                          <a:latin typeface="Calibri"/>
                        </a:rPr>
                        <a:t>An </a:t>
                      </a:r>
                      <a:r>
                        <a:rPr lang="en-US" sz="1700" b="0" i="1" u="none" strike="noStrike">
                          <a:solidFill>
                            <a:srgbClr val="000000"/>
                          </a:solidFill>
                          <a:effectLst/>
                          <a:latin typeface="Calibri"/>
                        </a:rPr>
                        <a:t>asset</a:t>
                      </a:r>
                      <a:r>
                        <a:rPr lang="en-US" sz="1700" b="0" i="0" u="none" strike="noStrike">
                          <a:solidFill>
                            <a:srgbClr val="000000"/>
                          </a:solidFill>
                          <a:effectLst/>
                          <a:latin typeface="Calibri"/>
                        </a:rPr>
                        <a:t> is a resource with economic value that an individual, corporation or country owns or controls with the expectation that it will provide future benefit.</a:t>
                      </a:r>
                    </a:p>
                  </a:txBody>
                  <a:tcPr marL="9118" marR="9118" marT="9118" marB="0">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t"/>
                      <a:r>
                        <a:rPr lang="en-US" sz="1700" b="0" i="0" u="none" strike="noStrike">
                          <a:solidFill>
                            <a:srgbClr val="000000"/>
                          </a:solidFill>
                          <a:effectLst/>
                          <a:latin typeface="Calibri"/>
                        </a:rPr>
                        <a:t>A</a:t>
                      </a:r>
                      <a:r>
                        <a:rPr lang="en-US" sz="1700" b="0" i="1" u="none" strike="noStrike">
                          <a:solidFill>
                            <a:srgbClr val="000000"/>
                          </a:solidFill>
                          <a:effectLst/>
                          <a:latin typeface="Calibri"/>
                        </a:rPr>
                        <a:t> liability</a:t>
                      </a:r>
                      <a:r>
                        <a:rPr lang="en-US" sz="1700" b="0" i="0" u="none" strike="noStrike">
                          <a:solidFill>
                            <a:srgbClr val="000000"/>
                          </a:solidFill>
                          <a:effectLst/>
                          <a:latin typeface="Calibri"/>
                        </a:rPr>
                        <a:t> is a claim against the assets, or legal obligations of a person or organization, arising out of past or current transactions or actions.</a:t>
                      </a:r>
                    </a:p>
                  </a:txBody>
                  <a:tcPr marL="9118" marR="9118" marT="9118" marB="0">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t"/>
                      <a:r>
                        <a:rPr lang="en-US" sz="1700" b="0" i="0" u="none" strike="noStrike">
                          <a:solidFill>
                            <a:srgbClr val="000000"/>
                          </a:solidFill>
                          <a:effectLst/>
                          <a:latin typeface="Calibri"/>
                        </a:rPr>
                        <a:t>Owner's equity represents the </a:t>
                      </a:r>
                      <a:r>
                        <a:rPr lang="en-US" sz="1700" b="0" i="1" u="none" strike="noStrike">
                          <a:solidFill>
                            <a:srgbClr val="000000"/>
                          </a:solidFill>
                          <a:effectLst/>
                          <a:latin typeface="Calibri"/>
                        </a:rPr>
                        <a:t>owner's</a:t>
                      </a:r>
                      <a:r>
                        <a:rPr lang="en-US" sz="1700" b="0" i="0" u="none" strike="noStrike">
                          <a:solidFill>
                            <a:srgbClr val="000000"/>
                          </a:solidFill>
                          <a:effectLst/>
                          <a:latin typeface="Calibri"/>
                        </a:rPr>
                        <a:t> investment in the business minus the </a:t>
                      </a:r>
                      <a:r>
                        <a:rPr lang="en-US" sz="1700" b="0" i="1" u="none" strike="noStrike">
                          <a:solidFill>
                            <a:srgbClr val="000000"/>
                          </a:solidFill>
                          <a:effectLst/>
                          <a:latin typeface="Calibri"/>
                        </a:rPr>
                        <a:t>owner's</a:t>
                      </a:r>
                      <a:r>
                        <a:rPr lang="en-US" sz="1700" b="0" i="0" u="none" strike="noStrike">
                          <a:solidFill>
                            <a:srgbClr val="000000"/>
                          </a:solidFill>
                          <a:effectLst/>
                          <a:latin typeface="Calibri"/>
                        </a:rPr>
                        <a:t> draws or withdrawals from the business plus the net income since the business began.</a:t>
                      </a:r>
                    </a:p>
                  </a:txBody>
                  <a:tcPr marL="9118" marR="9118" marT="9118" marB="0">
                    <a:lnL>
                      <a:noFill/>
                    </a:lnL>
                    <a:lnR>
                      <a:noFill/>
                    </a:lnR>
                    <a:lnT>
                      <a:noFill/>
                    </a:lnT>
                    <a:lnB>
                      <a:noFill/>
                    </a:lnB>
                  </a:tcPr>
                </a:tc>
              </a:tr>
              <a:tr h="309997">
                <a:tc gridSpan="5">
                  <a:txBody>
                    <a:bodyPr/>
                    <a:lstStyle/>
                    <a:p>
                      <a:pPr algn="ctr" fontAlgn="b"/>
                      <a:r>
                        <a:rPr lang="en-US" sz="1700" b="0" i="1" u="none" strike="noStrike">
                          <a:solidFill>
                            <a:srgbClr val="000000"/>
                          </a:solidFill>
                          <a:effectLst/>
                          <a:latin typeface="Calibri"/>
                        </a:rPr>
                        <a:t>A few selected examples of each type of account</a:t>
                      </a:r>
                    </a:p>
                  </a:txBody>
                  <a:tcPr marL="9118" marR="9118" marT="911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4703">
                <a:tc>
                  <a:txBody>
                    <a:bodyPr/>
                    <a:lstStyle/>
                    <a:p>
                      <a:pPr algn="l" fontAlgn="b"/>
                      <a:r>
                        <a:rPr lang="en-US" sz="1700" b="0" i="0" u="none" strike="noStrike">
                          <a:solidFill>
                            <a:srgbClr val="000000"/>
                          </a:solidFill>
                          <a:effectLst/>
                          <a:latin typeface="Calibri"/>
                        </a:rPr>
                        <a:t>* Cash</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gridSpan="2">
                  <a:txBody>
                    <a:bodyPr/>
                    <a:lstStyle/>
                    <a:p>
                      <a:pPr algn="l" fontAlgn="b"/>
                      <a:r>
                        <a:rPr lang="en-US" sz="1700" b="0" i="0" u="none" strike="noStrike">
                          <a:solidFill>
                            <a:srgbClr val="000000"/>
                          </a:solidFill>
                          <a:effectLst/>
                          <a:latin typeface="Calibri"/>
                        </a:rPr>
                        <a:t>* Accounts Payable (A/P)</a:t>
                      </a:r>
                    </a:p>
                  </a:txBody>
                  <a:tcPr marL="9118" marR="9118" marT="9118" marB="0" anchor="b">
                    <a:lnL>
                      <a:noFill/>
                    </a:lnL>
                    <a:lnR>
                      <a:noFill/>
                    </a:lnR>
                    <a:lnT>
                      <a:noFill/>
                    </a:lnT>
                    <a:lnB>
                      <a:noFill/>
                    </a:lnB>
                  </a:tcPr>
                </a:tc>
                <a:tc hMerge="1">
                  <a:txBody>
                    <a:bodyPr/>
                    <a:lstStyle/>
                    <a:p>
                      <a:endParaRPr lang="en-US"/>
                    </a:p>
                  </a:txBody>
                  <a:tcPr/>
                </a:tc>
                <a:tc>
                  <a:txBody>
                    <a:bodyPr/>
                    <a:lstStyle/>
                    <a:p>
                      <a:pPr algn="l" fontAlgn="b"/>
                      <a:r>
                        <a:rPr lang="en-US" sz="1700" b="0" i="0" u="none" strike="noStrike">
                          <a:solidFill>
                            <a:srgbClr val="000000"/>
                          </a:solidFill>
                          <a:effectLst/>
                          <a:latin typeface="Calibri"/>
                        </a:rPr>
                        <a:t>* Paid In Capital (Owner </a:t>
                      </a:r>
                    </a:p>
                  </a:txBody>
                  <a:tcPr marL="9118" marR="9118" marT="9118" marB="0" anchor="b">
                    <a:lnL>
                      <a:noFill/>
                    </a:lnL>
                    <a:lnR>
                      <a:noFill/>
                    </a:lnR>
                    <a:lnT>
                      <a:noFill/>
                    </a:lnT>
                    <a:lnB>
                      <a:noFill/>
                    </a:lnB>
                  </a:tcPr>
                </a:tc>
              </a:tr>
              <a:tr h="282645">
                <a:tc gridSpan="2">
                  <a:txBody>
                    <a:bodyPr/>
                    <a:lstStyle/>
                    <a:p>
                      <a:pPr algn="l" fontAlgn="b"/>
                      <a:r>
                        <a:rPr lang="en-US" sz="1700" b="0" i="0" u="none" strike="noStrike">
                          <a:solidFill>
                            <a:srgbClr val="000000"/>
                          </a:solidFill>
                          <a:effectLst/>
                          <a:latin typeface="Calibri"/>
                        </a:rPr>
                        <a:t>* Accounts Receivable (A/R)</a:t>
                      </a:r>
                    </a:p>
                  </a:txBody>
                  <a:tcPr marL="9118" marR="9118" marT="9118" marB="0" anchor="b">
                    <a:lnL>
                      <a:noFill/>
                    </a:lnL>
                    <a:lnR>
                      <a:noFill/>
                    </a:lnR>
                    <a:lnT>
                      <a:noFill/>
                    </a:lnT>
                    <a:lnB>
                      <a:noFill/>
                    </a:lnB>
                  </a:tcPr>
                </a:tc>
                <a:tc hMerge="1">
                  <a:txBody>
                    <a:bodyPr/>
                    <a:lstStyle/>
                    <a:p>
                      <a:endParaRPr lang="en-US"/>
                    </a:p>
                  </a:txBody>
                  <a:tcPr/>
                </a:tc>
                <a:tc>
                  <a:txBody>
                    <a:bodyPr/>
                    <a:lstStyle/>
                    <a:p>
                      <a:pPr algn="l" fontAlgn="b"/>
                      <a:r>
                        <a:rPr lang="en-US" sz="1700" b="0" i="0" u="none" strike="noStrike">
                          <a:solidFill>
                            <a:srgbClr val="000000"/>
                          </a:solidFill>
                          <a:effectLst/>
                          <a:latin typeface="Calibri"/>
                        </a:rPr>
                        <a:t>* Unearned Revenue</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r>
                        <a:rPr lang="en-US" sz="1700" b="0" i="0" u="none" strike="noStrike">
                          <a:solidFill>
                            <a:srgbClr val="000000"/>
                          </a:solidFill>
                          <a:effectLst/>
                          <a:latin typeface="Calibri"/>
                        </a:rPr>
                        <a:t>Investment, Common Stock)</a:t>
                      </a:r>
                    </a:p>
                  </a:txBody>
                  <a:tcPr marL="9118" marR="9118" marT="9118" marB="0" anchor="b">
                    <a:lnL>
                      <a:noFill/>
                    </a:lnL>
                    <a:lnR>
                      <a:noFill/>
                    </a:lnR>
                    <a:lnT>
                      <a:noFill/>
                    </a:lnT>
                    <a:lnB>
                      <a:noFill/>
                    </a:lnB>
                  </a:tcPr>
                </a:tc>
              </a:tr>
              <a:tr h="282645">
                <a:tc>
                  <a:txBody>
                    <a:bodyPr/>
                    <a:lstStyle/>
                    <a:p>
                      <a:pPr algn="l" fontAlgn="b"/>
                      <a:r>
                        <a:rPr lang="en-US" sz="1700" b="0" i="0" u="none" strike="noStrike">
                          <a:solidFill>
                            <a:srgbClr val="000000"/>
                          </a:solidFill>
                          <a:effectLst/>
                          <a:latin typeface="Calibri"/>
                        </a:rPr>
                        <a:t>* Supplies</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r>
                        <a:rPr lang="en-US" sz="1700" b="0" i="0" u="none" strike="noStrike">
                          <a:solidFill>
                            <a:srgbClr val="000000"/>
                          </a:solidFill>
                          <a:effectLst/>
                          <a:latin typeface="Calibri"/>
                        </a:rPr>
                        <a:t>* Notes Payable</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r>
                        <a:rPr lang="en-US" sz="1700" b="0" i="0" u="none" strike="noStrike">
                          <a:solidFill>
                            <a:srgbClr val="000000"/>
                          </a:solidFill>
                          <a:effectLst/>
                          <a:latin typeface="Calibri"/>
                        </a:rPr>
                        <a:t>* Retained Earnings</a:t>
                      </a:r>
                    </a:p>
                  </a:txBody>
                  <a:tcPr marL="9118" marR="9118" marT="9118" marB="0" anchor="b">
                    <a:lnL>
                      <a:noFill/>
                    </a:lnL>
                    <a:lnR>
                      <a:noFill/>
                    </a:lnR>
                    <a:lnT>
                      <a:noFill/>
                    </a:lnT>
                    <a:lnB>
                      <a:noFill/>
                    </a:lnB>
                  </a:tcPr>
                </a:tc>
              </a:tr>
              <a:tr h="282645">
                <a:tc>
                  <a:txBody>
                    <a:bodyPr/>
                    <a:lstStyle/>
                    <a:p>
                      <a:pPr algn="l" fontAlgn="b"/>
                      <a:r>
                        <a:rPr lang="en-US" sz="1700" b="0" i="0" u="none" strike="noStrike">
                          <a:solidFill>
                            <a:srgbClr val="000000"/>
                          </a:solidFill>
                          <a:effectLst/>
                          <a:latin typeface="Calibri"/>
                        </a:rPr>
                        <a:t>* Prepaid Insurance</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r>
                        <a:rPr lang="en-US" sz="1700" b="0" i="0" u="none" strike="noStrike">
                          <a:solidFill>
                            <a:srgbClr val="000000"/>
                          </a:solidFill>
                          <a:effectLst/>
                          <a:latin typeface="Calibri"/>
                        </a:rPr>
                        <a:t>* Bank Loans</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r>
              <a:tr h="282645">
                <a:tc>
                  <a:txBody>
                    <a:bodyPr/>
                    <a:lstStyle/>
                    <a:p>
                      <a:pPr algn="l" fontAlgn="b"/>
                      <a:r>
                        <a:rPr lang="en-US" sz="1700" b="0" i="0" u="none" strike="noStrike">
                          <a:solidFill>
                            <a:srgbClr val="000000"/>
                          </a:solidFill>
                          <a:effectLst/>
                          <a:latin typeface="Calibri"/>
                        </a:rPr>
                        <a:t>* Equipment</a:t>
                      </a: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700" b="0" i="0" u="none" strike="noStrike">
                        <a:solidFill>
                          <a:srgbClr val="000000"/>
                        </a:solidFill>
                        <a:effectLst/>
                        <a:latin typeface="Calibri"/>
                      </a:endParaRPr>
                    </a:p>
                  </a:txBody>
                  <a:tcPr marL="9118" marR="9118" marT="9118" marB="0" anchor="b">
                    <a:lnL>
                      <a:noFill/>
                    </a:lnL>
                    <a:lnR>
                      <a:noFill/>
                    </a:lnR>
                    <a:lnT>
                      <a:noFill/>
                    </a:lnT>
                    <a:lnB>
                      <a:noFill/>
                    </a:lnB>
                  </a:tcPr>
                </a:tc>
                <a:tc>
                  <a:txBody>
                    <a:bodyPr/>
                    <a:lstStyle/>
                    <a:p>
                      <a:pPr algn="l" fontAlgn="b"/>
                      <a:endParaRPr lang="en-US" sz="1700" b="0" i="0" u="none" strike="noStrike" dirty="0">
                        <a:solidFill>
                          <a:srgbClr val="000000"/>
                        </a:solidFill>
                        <a:effectLst/>
                        <a:latin typeface="Calibri"/>
                      </a:endParaRPr>
                    </a:p>
                  </a:txBody>
                  <a:tcPr marL="9118" marR="9118" marT="9118" marB="0" anchor="b">
                    <a:lnL>
                      <a:noFill/>
                    </a:lnL>
                    <a:lnR>
                      <a:noFill/>
                    </a:lnR>
                    <a:lnT>
                      <a:noFill/>
                    </a:lnT>
                    <a:lnB>
                      <a:noFill/>
                    </a:lnB>
                  </a:tcPr>
                </a:tc>
              </a:tr>
            </a:tbl>
          </a:graphicData>
        </a:graphic>
      </p:graphicFrame>
    </p:spTree>
    <p:extLst>
      <p:ext uri="{BB962C8B-B14F-4D97-AF65-F5344CB8AC3E}">
        <p14:creationId xmlns:p14="http://schemas.microsoft.com/office/powerpoint/2010/main" val="3373605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Accounting?</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Merriam Webster:  </a:t>
            </a:r>
            <a:r>
              <a:rPr lang="en-US" i="1" dirty="0" smtClean="0"/>
              <a:t>the system of recording and summarizing business and financial transactions and analyzing, verifying, and reporting the results</a:t>
            </a:r>
          </a:p>
          <a:p>
            <a:r>
              <a:rPr lang="en-US" dirty="0" smtClean="0"/>
              <a:t>Dictionary.com:  </a:t>
            </a:r>
            <a:r>
              <a:rPr lang="en-US" i="1" dirty="0" smtClean="0"/>
              <a:t>the theory and system of setting up, maintaining, and auditing the books of a firm; art of analyzing the financial position and operating results of a business </a:t>
            </a:r>
            <a:endParaRPr lang="en-US" i="1" dirty="0"/>
          </a:p>
        </p:txBody>
      </p:sp>
      <p:sp>
        <p:nvSpPr>
          <p:cNvPr id="4" name="Content Placeholder 3"/>
          <p:cNvSpPr>
            <a:spLocks noGrp="1"/>
          </p:cNvSpPr>
          <p:nvPr>
            <p:ph sz="half" idx="2"/>
          </p:nvPr>
        </p:nvSpPr>
        <p:spPr/>
        <p:txBody>
          <a:bodyPr>
            <a:normAutofit fontScale="77500" lnSpcReduction="20000"/>
          </a:bodyPr>
          <a:lstStyle/>
          <a:p>
            <a:r>
              <a:rPr lang="en-US" dirty="0" smtClean="0"/>
              <a:t>Investopedia:  </a:t>
            </a:r>
            <a:r>
              <a:rPr lang="en-US" i="1" dirty="0" smtClean="0"/>
              <a:t>the systematic and comprehensive recording of financial transactions pertaining to a business, and it also refers to the process of summarizing, analyzing and reporting these transactions</a:t>
            </a:r>
          </a:p>
          <a:p>
            <a:r>
              <a:rPr lang="en-US" dirty="0" smtClean="0"/>
              <a:t>BusinessDictionary.com:  </a:t>
            </a:r>
            <a:r>
              <a:rPr lang="en-US" i="1" dirty="0" smtClean="0">
                <a:effectLst/>
              </a:rPr>
              <a:t>a systematic process of identifying, recording, measuring, classifying, verifying, summarizing, interpreting and communicating financial information</a:t>
            </a:r>
            <a:endParaRPr lang="en-US" i="1" dirty="0"/>
          </a:p>
        </p:txBody>
      </p:sp>
    </p:spTree>
    <p:extLst>
      <p:ext uri="{BB962C8B-B14F-4D97-AF65-F5344CB8AC3E}">
        <p14:creationId xmlns:p14="http://schemas.microsoft.com/office/powerpoint/2010/main" val="2754449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Important Aspects:</a:t>
            </a:r>
            <a:endParaRPr lang="en-US" dirty="0"/>
          </a:p>
        </p:txBody>
      </p:sp>
      <p:sp>
        <p:nvSpPr>
          <p:cNvPr id="3" name="Content Placeholder 2"/>
          <p:cNvSpPr>
            <a:spLocks noGrp="1"/>
          </p:cNvSpPr>
          <p:nvPr>
            <p:ph idx="1"/>
          </p:nvPr>
        </p:nvSpPr>
        <p:spPr/>
        <p:txBody>
          <a:bodyPr>
            <a:normAutofit lnSpcReduction="10000"/>
          </a:bodyPr>
          <a:lstStyle/>
          <a:p>
            <a:r>
              <a:rPr lang="en-US" sz="3600" b="1" dirty="0" smtClean="0"/>
              <a:t>Identifying</a:t>
            </a:r>
            <a:r>
              <a:rPr lang="en-US" sz="3600" dirty="0" smtClean="0"/>
              <a:t> those transactions that impact the business, such as paying rent, earning revenues, borrowing cash and distributing earnings to owners</a:t>
            </a:r>
          </a:p>
          <a:p>
            <a:r>
              <a:rPr lang="en-US" sz="3600" b="1" dirty="0" smtClean="0"/>
              <a:t>Recording</a:t>
            </a:r>
            <a:r>
              <a:rPr lang="en-US" sz="3600" dirty="0" smtClean="0"/>
              <a:t> those transactions in appropriate ledgers and creating reports</a:t>
            </a:r>
          </a:p>
          <a:p>
            <a:r>
              <a:rPr lang="en-US" sz="3600" b="1" dirty="0" smtClean="0"/>
              <a:t>Communicating </a:t>
            </a:r>
            <a:r>
              <a:rPr lang="en-US" sz="3600" dirty="0" smtClean="0"/>
              <a:t>business information through the financial statements</a:t>
            </a:r>
            <a:endParaRPr lang="en-US" sz="3600" dirty="0"/>
          </a:p>
        </p:txBody>
      </p:sp>
    </p:spTree>
    <p:extLst>
      <p:ext uri="{BB962C8B-B14F-4D97-AF65-F5344CB8AC3E}">
        <p14:creationId xmlns:p14="http://schemas.microsoft.com/office/powerpoint/2010/main" val="1985459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 Continued</a:t>
            </a:r>
            <a:endParaRPr lang="en-US" dirty="0"/>
          </a:p>
        </p:txBody>
      </p:sp>
      <p:sp>
        <p:nvSpPr>
          <p:cNvPr id="3" name="Content Placeholder 2"/>
          <p:cNvSpPr>
            <a:spLocks noGrp="1"/>
          </p:cNvSpPr>
          <p:nvPr>
            <p:ph idx="1"/>
          </p:nvPr>
        </p:nvSpPr>
        <p:spPr/>
        <p:txBody>
          <a:bodyPr>
            <a:normAutofit/>
          </a:bodyPr>
          <a:lstStyle/>
          <a:p>
            <a:r>
              <a:rPr lang="en-US" sz="2800" dirty="0" smtClean="0"/>
              <a:t>What we will be covering is Financial Accounting, which is primarily concerned with producing the Financial Statements.  These four statements are:</a:t>
            </a:r>
          </a:p>
          <a:p>
            <a:pPr lvl="1"/>
            <a:r>
              <a:rPr lang="en-US" dirty="0" smtClean="0"/>
              <a:t>Income Statement (P&amp;L)</a:t>
            </a:r>
          </a:p>
          <a:p>
            <a:pPr lvl="1"/>
            <a:r>
              <a:rPr lang="en-US" dirty="0" smtClean="0"/>
              <a:t>Statement of Retained Earnings</a:t>
            </a:r>
          </a:p>
          <a:p>
            <a:pPr lvl="1"/>
            <a:r>
              <a:rPr lang="en-US" dirty="0" smtClean="0"/>
              <a:t>Balance Sheet</a:t>
            </a:r>
          </a:p>
          <a:p>
            <a:pPr lvl="1"/>
            <a:r>
              <a:rPr lang="en-US" dirty="0" smtClean="0"/>
              <a:t>Cash Flow Statement</a:t>
            </a:r>
          </a:p>
          <a:p>
            <a:r>
              <a:rPr lang="en-US" sz="2800" dirty="0"/>
              <a:t>How we </a:t>
            </a:r>
            <a:r>
              <a:rPr lang="en-US" sz="2800" i="1" dirty="0" smtClean="0"/>
              <a:t>communicate</a:t>
            </a:r>
            <a:r>
              <a:rPr lang="en-US" sz="2800" dirty="0" smtClean="0"/>
              <a:t> business information is </a:t>
            </a:r>
            <a:r>
              <a:rPr lang="en-US" sz="2800" dirty="0"/>
              <a:t>through </a:t>
            </a:r>
            <a:r>
              <a:rPr lang="en-US" sz="2800" dirty="0" smtClean="0"/>
              <a:t>these financial statements </a:t>
            </a:r>
          </a:p>
        </p:txBody>
      </p:sp>
    </p:spTree>
    <p:extLst>
      <p:ext uri="{BB962C8B-B14F-4D97-AF65-F5344CB8AC3E}">
        <p14:creationId xmlns:p14="http://schemas.microsoft.com/office/powerpoint/2010/main" val="2481726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dirty="0" smtClean="0"/>
              <a:t>What Kinds of Businesses use the Financial Statements?</a:t>
            </a:r>
            <a:endParaRPr lang="en-US" dirty="0"/>
          </a:p>
        </p:txBody>
      </p:sp>
      <p:sp>
        <p:nvSpPr>
          <p:cNvPr id="3" name="Subtitle 2"/>
          <p:cNvSpPr>
            <a:spLocks noGrp="1"/>
          </p:cNvSpPr>
          <p:nvPr>
            <p:ph type="subTitle" idx="1"/>
          </p:nvPr>
        </p:nvSpPr>
        <p:spPr>
          <a:xfrm>
            <a:off x="762000" y="3124200"/>
            <a:ext cx="7848600" cy="1752600"/>
          </a:xfrm>
        </p:spPr>
        <p:txBody>
          <a:bodyPr>
            <a:noAutofit/>
          </a:bodyPr>
          <a:lstStyle/>
          <a:p>
            <a:r>
              <a:rPr lang="en-US" sz="7200" b="1" i="1" dirty="0" smtClean="0">
                <a:solidFill>
                  <a:srgbClr val="FF0000"/>
                </a:solidFill>
              </a:rPr>
              <a:t>EVERY BUSINESS!</a:t>
            </a:r>
            <a:endParaRPr lang="en-US" sz="7200" b="1" i="1" dirty="0">
              <a:solidFill>
                <a:srgbClr val="FF0000"/>
              </a:solidFill>
            </a:endParaRPr>
          </a:p>
        </p:txBody>
      </p:sp>
    </p:spTree>
    <p:extLst>
      <p:ext uri="{BB962C8B-B14F-4D97-AF65-F5344CB8AC3E}">
        <p14:creationId xmlns:p14="http://schemas.microsoft.com/office/powerpoint/2010/main" val="21041378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Three Types of Businesses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b="1" dirty="0" smtClean="0"/>
              <a:t>Service Business </a:t>
            </a:r>
            <a:r>
              <a:rPr lang="en-US" dirty="0" smtClean="0"/>
              <a:t>= provides services to customers for a fee (i.e., accountants, wedding planners, baby sitters, landscapers, etc.,)</a:t>
            </a:r>
          </a:p>
          <a:p>
            <a:r>
              <a:rPr lang="en-US" b="1" dirty="0" smtClean="0"/>
              <a:t>Merchandising Business </a:t>
            </a:r>
            <a:r>
              <a:rPr lang="en-US" dirty="0" smtClean="0"/>
              <a:t>= purchases merchandise to resell to customers (i.e., clothing store, grocery store, restaurant, auto parts store, bookstore, etc.,)</a:t>
            </a:r>
          </a:p>
          <a:p>
            <a:r>
              <a:rPr lang="en-US" b="1" dirty="0" smtClean="0"/>
              <a:t>Manufacturing Business </a:t>
            </a:r>
            <a:r>
              <a:rPr lang="en-US" dirty="0" smtClean="0"/>
              <a:t>= purchases raw materials and converts to finished goods (i.e., furniture builder, seamstress, smart phone maker, auto manufacturer, etc.,)</a:t>
            </a:r>
            <a:endParaRPr lang="en-US" dirty="0"/>
          </a:p>
        </p:txBody>
      </p:sp>
    </p:spTree>
    <p:extLst>
      <p:ext uri="{BB962C8B-B14F-4D97-AF65-F5344CB8AC3E}">
        <p14:creationId xmlns:p14="http://schemas.microsoft.com/office/powerpoint/2010/main" val="367498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Three Types of Business Formation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Sole Proprietorship </a:t>
            </a:r>
            <a:r>
              <a:rPr lang="en-US" dirty="0" smtClean="0"/>
              <a:t>= a  business owned and generally run by one person</a:t>
            </a:r>
          </a:p>
          <a:p>
            <a:r>
              <a:rPr lang="en-US" b="1" dirty="0"/>
              <a:t>P</a:t>
            </a:r>
            <a:r>
              <a:rPr lang="en-US" b="1" dirty="0" smtClean="0"/>
              <a:t>artnership </a:t>
            </a:r>
            <a:r>
              <a:rPr lang="en-US" dirty="0" smtClean="0"/>
              <a:t>= a business of one or more proprietors</a:t>
            </a:r>
          </a:p>
          <a:p>
            <a:r>
              <a:rPr lang="en-US" b="1" dirty="0" smtClean="0"/>
              <a:t>Corporation </a:t>
            </a:r>
            <a:r>
              <a:rPr lang="en-US" dirty="0" smtClean="0"/>
              <a:t>= an entity separate from owners (referred to as shareholders or stockholders); ownership is proportional to investment</a:t>
            </a:r>
            <a:endParaRPr lang="en-US" dirty="0"/>
          </a:p>
        </p:txBody>
      </p:sp>
    </p:spTree>
    <p:extLst>
      <p:ext uri="{BB962C8B-B14F-4D97-AF65-F5344CB8AC3E}">
        <p14:creationId xmlns:p14="http://schemas.microsoft.com/office/powerpoint/2010/main" val="14731185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3600" dirty="0" smtClean="0"/>
              <a:t>What to Expect Throughout These Videos</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smtClean="0"/>
              <a:t>We will be covering Financial Accounting as occurs within the corporate environment.  We will be examining, first, service business and will later learn additional accounts for merchandising business.</a:t>
            </a:r>
            <a:endParaRPr lang="en-US" dirty="0"/>
          </a:p>
          <a:p>
            <a:r>
              <a:rPr lang="en-US" dirty="0" smtClean="0"/>
              <a:t>Manufacturing business financial statements are typically covered in a Managerial Accounting course.</a:t>
            </a:r>
          </a:p>
          <a:p>
            <a:r>
              <a:rPr lang="en-US" dirty="0" smtClean="0"/>
              <a:t>Our main focus in these initial videos will be the Accounting Cycle.</a:t>
            </a:r>
          </a:p>
        </p:txBody>
      </p:sp>
    </p:spTree>
    <p:extLst>
      <p:ext uri="{BB962C8B-B14F-4D97-AF65-F5344CB8AC3E}">
        <p14:creationId xmlns:p14="http://schemas.microsoft.com/office/powerpoint/2010/main" val="1391354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Focus on the Accounting Cycle?</a:t>
            </a:r>
            <a:endParaRPr lang="en-US" dirty="0"/>
          </a:p>
        </p:txBody>
      </p:sp>
      <p:sp>
        <p:nvSpPr>
          <p:cNvPr id="3" name="Content Placeholder 2"/>
          <p:cNvSpPr>
            <a:spLocks noGrp="1"/>
          </p:cNvSpPr>
          <p:nvPr>
            <p:ph idx="1"/>
          </p:nvPr>
        </p:nvSpPr>
        <p:spPr/>
        <p:txBody>
          <a:bodyPr/>
          <a:lstStyle/>
          <a:p>
            <a:r>
              <a:rPr lang="en-US" dirty="0" smtClean="0"/>
              <a:t>The nine steps of the Accounting Cycle are the basis for further study in Accounting courses.  In my experience, those </a:t>
            </a:r>
            <a:r>
              <a:rPr lang="en-US" b="1" i="1" dirty="0" smtClean="0"/>
              <a:t>students that learn and understand these steps tend to be the most successful</a:t>
            </a:r>
            <a:r>
              <a:rPr lang="en-US" dirty="0" smtClean="0"/>
              <a:t> with the rest of their Accounting studies.</a:t>
            </a:r>
            <a:endParaRPr lang="en-US" dirty="0"/>
          </a:p>
        </p:txBody>
      </p:sp>
    </p:spTree>
    <p:extLst>
      <p:ext uri="{BB962C8B-B14F-4D97-AF65-F5344CB8AC3E}">
        <p14:creationId xmlns:p14="http://schemas.microsoft.com/office/powerpoint/2010/main" val="1908889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3743</TotalTime>
  <Words>753</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Introduction to Accounting</vt:lpstr>
      <vt:lpstr>What is Accounting?</vt:lpstr>
      <vt:lpstr>Three Important Aspects:</vt:lpstr>
      <vt:lpstr>Accounting - Continued</vt:lpstr>
      <vt:lpstr>What Kinds of Businesses use the Financial Statements?</vt:lpstr>
      <vt:lpstr>The Three Types of Businesses</vt:lpstr>
      <vt:lpstr>The Three Types of Business Formation</vt:lpstr>
      <vt:lpstr>What to Expect Throughout These Videos</vt:lpstr>
      <vt:lpstr>Why Focus on the Accounting Cycle?</vt:lpstr>
      <vt:lpstr>The Accounting Cycle</vt:lpstr>
      <vt:lpstr>The Accounting Equation</vt:lpstr>
      <vt:lpstr>The Accounting Equation – Continued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Accounting</dc:title>
  <dc:creator>ERIC</dc:creator>
  <cp:lastModifiedBy>ERIC</cp:lastModifiedBy>
  <cp:revision>30</cp:revision>
  <dcterms:created xsi:type="dcterms:W3CDTF">2017-02-10T17:44:09Z</dcterms:created>
  <dcterms:modified xsi:type="dcterms:W3CDTF">2017-06-22T20:01:59Z</dcterms:modified>
</cp:coreProperties>
</file>